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643A2FC-3E29-4C02-85DA-2F09755C3E87}" type="datetimeFigureOut">
              <a:rPr lang="ar-IQ" smtClean="0"/>
              <a:pPr/>
              <a:t>21/06/1437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73DD9E4-6F0D-4A6D-AFEE-153E85265E68}" type="slidenum">
              <a:rPr lang="ar-IQ" smtClean="0"/>
              <a:pPr/>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643A2FC-3E29-4C02-85DA-2F09755C3E87}" type="datetimeFigureOut">
              <a:rPr lang="ar-IQ" smtClean="0"/>
              <a:pPr/>
              <a:t>21/06/1437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73DD9E4-6F0D-4A6D-AFEE-153E85265E68}" type="slidenum">
              <a:rPr lang="ar-IQ" smtClean="0"/>
              <a:pPr/>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643A2FC-3E29-4C02-85DA-2F09755C3E87}" type="datetimeFigureOut">
              <a:rPr lang="ar-IQ" smtClean="0"/>
              <a:pPr/>
              <a:t>21/06/1437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73DD9E4-6F0D-4A6D-AFEE-153E85265E68}" type="slidenum">
              <a:rPr lang="ar-IQ" smtClean="0"/>
              <a:pPr/>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43A2FC-3E29-4C02-85DA-2F09755C3E87}" type="datetimeFigureOut">
              <a:rPr lang="ar-IQ" smtClean="0"/>
              <a:pPr/>
              <a:t>21/06/1437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73DD9E4-6F0D-4A6D-AFEE-153E85265E68}" type="slidenum">
              <a:rPr lang="ar-IQ" smtClean="0"/>
              <a:pPr/>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643A2FC-3E29-4C02-85DA-2F09755C3E87}" type="datetimeFigureOut">
              <a:rPr lang="ar-IQ" smtClean="0"/>
              <a:pPr/>
              <a:t>21/06/1437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73DD9E4-6F0D-4A6D-AFEE-153E85265E68}" type="slidenum">
              <a:rPr lang="ar-IQ" smtClean="0"/>
              <a:pPr/>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643A2FC-3E29-4C02-85DA-2F09755C3E87}" type="datetimeFigureOut">
              <a:rPr lang="ar-IQ" smtClean="0"/>
              <a:pPr/>
              <a:t>21/06/1437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73DD9E4-6F0D-4A6D-AFEE-153E85265E68}" type="slidenum">
              <a:rPr lang="ar-IQ" smtClean="0"/>
              <a:pPr/>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A643A2FC-3E29-4C02-85DA-2F09755C3E87}" type="datetimeFigureOut">
              <a:rPr lang="ar-IQ" smtClean="0"/>
              <a:pPr/>
              <a:t>21/06/1437</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73DD9E4-6F0D-4A6D-AFEE-153E85265E68}" type="slidenum">
              <a:rPr lang="ar-IQ" smtClean="0"/>
              <a:pPr/>
              <a:t>‹#›</a:t>
            </a:fld>
            <a:endParaRPr lang="ar-IQ"/>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A643A2FC-3E29-4C02-85DA-2F09755C3E87}" type="datetimeFigureOut">
              <a:rPr lang="ar-IQ" smtClean="0"/>
              <a:pPr/>
              <a:t>21/06/1437</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73DD9E4-6F0D-4A6D-AFEE-153E85265E68}" type="slidenum">
              <a:rPr lang="ar-IQ" smtClean="0"/>
              <a:pPr/>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43A2FC-3E29-4C02-85DA-2F09755C3E87}" type="datetimeFigureOut">
              <a:rPr lang="ar-IQ" smtClean="0"/>
              <a:pPr/>
              <a:t>21/06/1437</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73DD9E4-6F0D-4A6D-AFEE-153E85265E68}" type="slidenum">
              <a:rPr lang="ar-IQ" smtClean="0"/>
              <a:pPr/>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643A2FC-3E29-4C02-85DA-2F09755C3E87}" type="datetimeFigureOut">
              <a:rPr lang="ar-IQ" smtClean="0"/>
              <a:pPr/>
              <a:t>21/06/1437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73DD9E4-6F0D-4A6D-AFEE-153E85265E68}" type="slidenum">
              <a:rPr lang="ar-IQ" smtClean="0"/>
              <a:pPr/>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643A2FC-3E29-4C02-85DA-2F09755C3E87}" type="datetimeFigureOut">
              <a:rPr lang="ar-IQ" smtClean="0"/>
              <a:pPr/>
              <a:t>21/06/1437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73DD9E4-6F0D-4A6D-AFEE-153E85265E68}" type="slidenum">
              <a:rPr lang="ar-IQ" smtClean="0"/>
              <a:pPr/>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643A2FC-3E29-4C02-85DA-2F09755C3E87}" type="datetimeFigureOut">
              <a:rPr lang="ar-IQ" smtClean="0"/>
              <a:pPr/>
              <a:t>21/06/1437</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3DD9E4-6F0D-4A6D-AFEE-153E85265E68}"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95536" y="474345"/>
            <a:ext cx="8208912" cy="5778505"/>
          </a:xfrm>
          <a:prstGeom prst="rect">
            <a:avLst/>
          </a:prstGeom>
        </p:spPr>
        <p:txBody>
          <a:bodyPr wrap="square">
            <a:spAutoFit/>
          </a:bodyPr>
          <a:lstStyle/>
          <a:p>
            <a:pPr algn="ctr">
              <a:lnSpc>
                <a:spcPct val="150000"/>
              </a:lnSpc>
            </a:pPr>
            <a:r>
              <a:rPr lang="ar-IQ" sz="2800" dirty="0" smtClean="0">
                <a:solidFill>
                  <a:srgbClr val="FF0000"/>
                </a:solidFill>
                <a:effectLst>
                  <a:outerShdw blurRad="38100" dist="38100" dir="2700000" algn="tl">
                    <a:srgbClr val="000000">
                      <a:alpha val="43137"/>
                    </a:srgbClr>
                  </a:outerShdw>
                </a:effectLst>
                <a:cs typeface="Abuhmeda Free" pitchFamily="2" charset="-78"/>
              </a:rPr>
              <a:t>المقــدمة</a:t>
            </a:r>
          </a:p>
          <a:p>
            <a:pPr algn="just">
              <a:lnSpc>
                <a:spcPct val="150000"/>
              </a:lnSpc>
            </a:pPr>
            <a:r>
              <a:rPr lang="ar-IQ" sz="2000" dirty="0" smtClean="0">
                <a:latin typeface="Simplified Arabic" pitchFamily="18" charset="-78"/>
                <a:cs typeface="Simplified Arabic" pitchFamily="18" charset="-78"/>
              </a:rPr>
              <a:t>      شرع المشرع العراقي قانون الإستثمار رقم (13) لسنة 2006 الذي منح المستثمر الأجنبي حقوقاً تعتبر سيادية تحتكرها الدولة بمفردها دون سواها منها :- حرية إدخال وإخراج الأموال اللازمة للإستثمار في العراق وعدم المساس بالضمانات والإعفاءات والحقوق المقررة للمستثمر الأجنبي وهذا ما نصت عليه المادة (12) من قانون الإستثمار العراقي رقم (13) لسنة 2006 ومع ذلك لم يرسم المشرع العراقي الآليات المناسبة للإستفادة من الأموال الأجنبية المستضافة في العراق وقد يبدو ذلك نقصاً خطيراً في التشريع أو قصور جوهري من قبل المشرع والحقيقة أن العراق بإعتباره دولة نامية فهو بحاجة ماسة إلى الإستثمار الأجنبي بعد ان أنهكت الحروب والعقوبات الإقتصادية إقتصاده , لذلك أحسن المشرع صنعاً عندما أصدر قانون الإستثمار رقم (13) لسنة 2006 بصيغته الحالية على الرغم من وجود هذه الثغرات ولكن المهم من الإستثمار هو الإستفادة من ثمرته وهذه الإستفادة لا تتحقق إلا من خلال وسائل قانونية متعددة منها مشاركة رأس المال الوطني لرأس المال الأجنبي وإستقبال التكنولوجيا الأجنبية والتي تصلح للبيئة العراقية أو تشغيل الأيدي العاملة .</a:t>
            </a:r>
          </a:p>
        </p:txBody>
      </p:sp>
    </p:spTree>
    <p:extLst>
      <p:ext uri="{BB962C8B-B14F-4D97-AF65-F5344CB8AC3E}">
        <p14:creationId xmlns="" xmlns:p14="http://schemas.microsoft.com/office/powerpoint/2010/main" val="3436688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75297" y="548680"/>
            <a:ext cx="8064896" cy="2185214"/>
          </a:xfrm>
          <a:prstGeom prst="rect">
            <a:avLst/>
          </a:prstGeom>
        </p:spPr>
        <p:txBody>
          <a:bodyPr wrap="square">
            <a:spAutoFit/>
          </a:bodyPr>
          <a:lstStyle/>
          <a:p>
            <a:pPr algn="just"/>
            <a:r>
              <a:rPr lang="ar-IQ" sz="2400" b="1" dirty="0">
                <a:solidFill>
                  <a:srgbClr val="FF0000"/>
                </a:solidFill>
                <a:latin typeface="Simplified Arabic" pitchFamily="18" charset="-78"/>
                <a:cs typeface="Simplified Arabic" pitchFamily="18" charset="-78"/>
              </a:rPr>
              <a:t>وفي الحقيقة توجد ثلاث طرق لمزج رأس مال المستثمر برأس المال الوطني في المشروع المستضاف , وهي </a:t>
            </a:r>
            <a:r>
              <a:rPr lang="ar-IQ" sz="2400" b="1" dirty="0" smtClean="0">
                <a:solidFill>
                  <a:srgbClr val="FF0000"/>
                </a:solidFill>
                <a:latin typeface="Simplified Arabic" pitchFamily="18" charset="-78"/>
                <a:cs typeface="Simplified Arabic" pitchFamily="18" charset="-78"/>
              </a:rPr>
              <a:t>:-</a:t>
            </a:r>
          </a:p>
          <a:p>
            <a:pPr algn="just"/>
            <a:endParaRPr lang="en-US" sz="800" b="1" dirty="0">
              <a:latin typeface="Simplified Arabic" pitchFamily="18" charset="-78"/>
              <a:cs typeface="Simplified Arabic" pitchFamily="18" charset="-78"/>
            </a:endParaRPr>
          </a:p>
          <a:p>
            <a:pPr marL="457200" lvl="0" indent="-457200" algn="just">
              <a:buFont typeface="+mj-lt"/>
              <a:buAutoNum type="arabicPeriod"/>
            </a:pPr>
            <a:r>
              <a:rPr lang="ar-IQ" sz="2000" dirty="0">
                <a:latin typeface="Simplified Arabic" pitchFamily="18" charset="-78"/>
                <a:cs typeface="Simplified Arabic" pitchFamily="18" charset="-78"/>
              </a:rPr>
              <a:t>تأسيس شركة من </a:t>
            </a:r>
            <a:r>
              <a:rPr lang="ar-IQ" sz="2000" dirty="0" smtClean="0">
                <a:latin typeface="Simplified Arabic" pitchFamily="18" charset="-78"/>
                <a:cs typeface="Simplified Arabic" pitchFamily="18" charset="-78"/>
              </a:rPr>
              <a:t>احدى شركات </a:t>
            </a:r>
            <a:r>
              <a:rPr lang="ar-IQ" sz="2000" dirty="0">
                <a:latin typeface="Simplified Arabic" pitchFamily="18" charset="-78"/>
                <a:cs typeface="Simplified Arabic" pitchFamily="18" charset="-78"/>
              </a:rPr>
              <a:t>الأموال أو الإكتتاب في رأس مالها إذا كانت الشركة مساهمة تحت التأسيس .</a:t>
            </a:r>
            <a:endParaRPr lang="en-US" sz="2000" dirty="0">
              <a:latin typeface="Simplified Arabic" pitchFamily="18" charset="-78"/>
              <a:cs typeface="Simplified Arabic" pitchFamily="18" charset="-78"/>
            </a:endParaRPr>
          </a:p>
          <a:p>
            <a:pPr marL="457200" lvl="0" indent="-457200" algn="just">
              <a:buFont typeface="+mj-lt"/>
              <a:buAutoNum type="arabicPeriod"/>
            </a:pPr>
            <a:r>
              <a:rPr lang="ar-IQ" sz="2000" dirty="0">
                <a:latin typeface="Simplified Arabic" pitchFamily="18" charset="-78"/>
                <a:cs typeface="Simplified Arabic" pitchFamily="18" charset="-78"/>
              </a:rPr>
              <a:t>إكتساب الشركة الأجنبية شركة وطنية أو بالعكس إكتساب شركة وطنية لشركة أجنبية .</a:t>
            </a:r>
            <a:endParaRPr lang="en-US" sz="2000" dirty="0">
              <a:latin typeface="Simplified Arabic" pitchFamily="18" charset="-78"/>
              <a:cs typeface="Simplified Arabic" pitchFamily="18" charset="-78"/>
            </a:endParaRPr>
          </a:p>
          <a:p>
            <a:pPr marL="457200" lvl="0" indent="-457200" algn="just">
              <a:buFont typeface="+mj-lt"/>
              <a:buAutoNum type="arabicPeriod"/>
            </a:pPr>
            <a:r>
              <a:rPr lang="ar-IQ" sz="2000" dirty="0">
                <a:latin typeface="Simplified Arabic" pitchFamily="18" charset="-78"/>
                <a:cs typeface="Simplified Arabic" pitchFamily="18" charset="-78"/>
              </a:rPr>
              <a:t>إنشاء أسهم للإستثمار في إحدى شركات الأموال وهذا نظام غير معروف بالعراق . </a:t>
            </a:r>
            <a:endParaRPr lang="en-US" sz="2000" dirty="0">
              <a:latin typeface="Simplified Arabic" pitchFamily="18" charset="-78"/>
              <a:cs typeface="Simplified Arabic" pitchFamily="18" charset="-78"/>
            </a:endParaRPr>
          </a:p>
        </p:txBody>
      </p:sp>
    </p:spTree>
    <p:extLst>
      <p:ext uri="{BB962C8B-B14F-4D97-AF65-F5344CB8AC3E}">
        <p14:creationId xmlns="" xmlns:p14="http://schemas.microsoft.com/office/powerpoint/2010/main" val="3271571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335846"/>
            <a:ext cx="7992888" cy="5755422"/>
          </a:xfrm>
          <a:prstGeom prst="rect">
            <a:avLst/>
          </a:prstGeom>
        </p:spPr>
        <p:txBody>
          <a:bodyPr wrap="square">
            <a:spAutoFit/>
          </a:bodyPr>
          <a:lstStyle/>
          <a:p>
            <a:pPr algn="just"/>
            <a:endParaRPr lang="ar-IQ" sz="2000" dirty="0" smtClean="0">
              <a:latin typeface="Simplified Arabic" pitchFamily="18" charset="-78"/>
              <a:cs typeface="Abuhmeda Free" pitchFamily="2" charset="-78"/>
            </a:endParaRPr>
          </a:p>
          <a:p>
            <a:pPr algn="just"/>
            <a:r>
              <a:rPr lang="ar-IQ" sz="2400" b="1" dirty="0" smtClean="0">
                <a:latin typeface="Simplified Arabic" pitchFamily="18" charset="-78"/>
                <a:cs typeface="Simplified Arabic" pitchFamily="18" charset="-78"/>
              </a:rPr>
              <a:t>وعليه </a:t>
            </a:r>
            <a:r>
              <a:rPr lang="ar-IQ" sz="2400" b="1" dirty="0">
                <a:latin typeface="Simplified Arabic" pitchFamily="18" charset="-78"/>
                <a:cs typeface="Simplified Arabic" pitchFamily="18" charset="-78"/>
              </a:rPr>
              <a:t>سوف يتم تقسيم هذا المحور إلى الأقسام الآتية </a:t>
            </a:r>
            <a:r>
              <a:rPr lang="ar-IQ" sz="2400" b="1" dirty="0" smtClean="0">
                <a:latin typeface="Simplified Arabic" pitchFamily="18" charset="-78"/>
                <a:cs typeface="Simplified Arabic" pitchFamily="18" charset="-78"/>
              </a:rPr>
              <a:t>:-</a:t>
            </a:r>
          </a:p>
          <a:p>
            <a:pPr algn="just"/>
            <a:endParaRPr lang="ar-IQ" sz="200" dirty="0">
              <a:latin typeface="Simplified Arabic" pitchFamily="18" charset="-78"/>
              <a:cs typeface="Simplified Arabic" pitchFamily="18" charset="-78"/>
            </a:endParaRPr>
          </a:p>
          <a:p>
            <a:pPr algn="just"/>
            <a:endParaRPr lang="ar-IQ" sz="200" dirty="0" smtClean="0">
              <a:latin typeface="Simplified Arabic" pitchFamily="18" charset="-78"/>
              <a:cs typeface="Simplified Arabic" pitchFamily="18" charset="-78"/>
            </a:endParaRPr>
          </a:p>
          <a:p>
            <a:pPr algn="just"/>
            <a:endParaRPr lang="ar-IQ" sz="200" dirty="0">
              <a:latin typeface="Simplified Arabic" pitchFamily="18" charset="-78"/>
              <a:cs typeface="Simplified Arabic" pitchFamily="18" charset="-78"/>
            </a:endParaRPr>
          </a:p>
          <a:p>
            <a:pPr algn="just"/>
            <a:endParaRPr lang="ar-IQ" sz="200" dirty="0" smtClean="0">
              <a:latin typeface="Simplified Arabic" pitchFamily="18" charset="-78"/>
              <a:cs typeface="Simplified Arabic" pitchFamily="18" charset="-78"/>
            </a:endParaRPr>
          </a:p>
          <a:p>
            <a:pPr algn="just"/>
            <a:endParaRPr lang="ar-IQ" sz="200" dirty="0">
              <a:latin typeface="Simplified Arabic" pitchFamily="18" charset="-78"/>
              <a:cs typeface="Simplified Arabic" pitchFamily="18" charset="-78"/>
            </a:endParaRPr>
          </a:p>
          <a:p>
            <a:pPr algn="just"/>
            <a:endParaRPr lang="en-US" sz="200" dirty="0">
              <a:latin typeface="Simplified Arabic" pitchFamily="18" charset="-78"/>
              <a:cs typeface="Simplified Arabic" pitchFamily="18" charset="-78"/>
            </a:endParaRPr>
          </a:p>
          <a:p>
            <a:pPr algn="just"/>
            <a:r>
              <a:rPr lang="ar-IQ" sz="2400" b="1" dirty="0">
                <a:solidFill>
                  <a:srgbClr val="FF0000"/>
                </a:solidFill>
                <a:latin typeface="Simplified Arabic" pitchFamily="18" charset="-78"/>
                <a:cs typeface="Simplified Arabic" pitchFamily="18" charset="-78"/>
              </a:rPr>
              <a:t>أولاً :- تعريف الإستثمار </a:t>
            </a:r>
            <a:r>
              <a:rPr lang="ar-IQ" sz="2400" b="1" dirty="0" smtClean="0">
                <a:solidFill>
                  <a:srgbClr val="FF0000"/>
                </a:solidFill>
                <a:latin typeface="Simplified Arabic" pitchFamily="18" charset="-78"/>
                <a:cs typeface="Simplified Arabic" pitchFamily="18" charset="-78"/>
              </a:rPr>
              <a:t>:</a:t>
            </a:r>
          </a:p>
          <a:p>
            <a:pPr algn="just"/>
            <a:endParaRPr lang="en-US" sz="800" b="1" dirty="0">
              <a:latin typeface="Simplified Arabic" pitchFamily="18" charset="-78"/>
              <a:cs typeface="Simplified Arabic" pitchFamily="18" charset="-78"/>
            </a:endParaRPr>
          </a:p>
          <a:p>
            <a:pPr algn="just"/>
            <a:r>
              <a:rPr lang="ar-IQ" sz="2000" dirty="0" smtClean="0">
                <a:latin typeface="Simplified Arabic" pitchFamily="18" charset="-78"/>
                <a:cs typeface="Simplified Arabic" pitchFamily="18" charset="-78"/>
              </a:rPr>
              <a:t>     يقصد </a:t>
            </a:r>
            <a:r>
              <a:rPr lang="ar-IQ" sz="2000" dirty="0">
                <a:latin typeface="Simplified Arabic" pitchFamily="18" charset="-78"/>
                <a:cs typeface="Simplified Arabic" pitchFamily="18" charset="-78"/>
              </a:rPr>
              <a:t>بالإستثمار قيام شخص طبيعي أو معنوي في بلد غير بلده بإستخدام خبراته أو جهوده أو </a:t>
            </a:r>
            <a:r>
              <a:rPr lang="ar-IQ" sz="2000" dirty="0" smtClean="0">
                <a:latin typeface="Simplified Arabic" pitchFamily="18" charset="-78"/>
                <a:cs typeface="Simplified Arabic" pitchFamily="18" charset="-78"/>
              </a:rPr>
              <a:t>أمواله </a:t>
            </a:r>
            <a:r>
              <a:rPr lang="ar-IQ" sz="2000" dirty="0">
                <a:latin typeface="Simplified Arabic" pitchFamily="18" charset="-78"/>
                <a:cs typeface="Simplified Arabic" pitchFamily="18" charset="-78"/>
              </a:rPr>
              <a:t>في القيام بمشروعات إقتصادية سواء كان بمفرده أو بالمشاركة مع شخص طبيعي أو معنوي محلي أو أجنبي أو مع الدولة أو مواطنيها في إنشاء مشروع أو مشروعات مشتركة .</a:t>
            </a:r>
            <a:endParaRPr lang="en-US" sz="2000" dirty="0">
              <a:latin typeface="Simplified Arabic" pitchFamily="18" charset="-78"/>
              <a:cs typeface="Simplified Arabic" pitchFamily="18" charset="-78"/>
            </a:endParaRPr>
          </a:p>
          <a:p>
            <a:pPr algn="just"/>
            <a:r>
              <a:rPr lang="ar-IQ" sz="2000" dirty="0">
                <a:latin typeface="Simplified Arabic" pitchFamily="18" charset="-78"/>
                <a:cs typeface="Simplified Arabic" pitchFamily="18" charset="-78"/>
              </a:rPr>
              <a:t>وينقسم الإستثمار من حيث طبيعته إلى إستثمار مباشر وإستثمار غير مباشر . فالإستثمار المباشر يتعلق عادةً بإستحداث مشروع جديد أو توسيع مشروع قائم أو المساهمة فيه أو إكتساب شركة المستثمر لشركة وطنية في الدولة المضيفة وهذا ما عبرت عنه الفقرة (ن) من المادة الأولى من قانون الإستثمار العراقي رقم (13) لسنة 2006 إذ عرفت الإستثمار بأنه </a:t>
            </a:r>
            <a:r>
              <a:rPr lang="ar-IQ" sz="2000" dirty="0" smtClean="0">
                <a:latin typeface="Simplified Arabic" pitchFamily="18" charset="-78"/>
                <a:cs typeface="Simplified Arabic" pitchFamily="18" charset="-78"/>
              </a:rPr>
              <a:t>..( </a:t>
            </a:r>
            <a:r>
              <a:rPr lang="ar-IQ" sz="2000" dirty="0">
                <a:latin typeface="Simplified Arabic" pitchFamily="18" charset="-78"/>
                <a:cs typeface="Simplified Arabic" pitchFamily="18" charset="-78"/>
              </a:rPr>
              <a:t>توظيف المال في أي نشاط أو مشروع إقتصادي يعود بالمنفعة على </a:t>
            </a:r>
            <a:r>
              <a:rPr lang="ar-IQ" sz="2000" dirty="0" smtClean="0">
                <a:latin typeface="Simplified Arabic" pitchFamily="18" charset="-78"/>
                <a:cs typeface="Simplified Arabic" pitchFamily="18" charset="-78"/>
              </a:rPr>
              <a:t>البلد) </a:t>
            </a:r>
            <a:r>
              <a:rPr lang="ar-IQ" sz="2000" dirty="0">
                <a:latin typeface="Simplified Arabic" pitchFamily="18" charset="-78"/>
                <a:cs typeface="Simplified Arabic" pitchFamily="18" charset="-78"/>
              </a:rPr>
              <a:t>. أما الإستثمار غير المباشر فهو الإستثمار الذي يتعلق بتداول الأوراق المالية في أســـواق المال ( البورصات ) أو تكوين </a:t>
            </a:r>
            <a:r>
              <a:rPr lang="ar-IQ" sz="2000" dirty="0" smtClean="0">
                <a:latin typeface="Simplified Arabic" pitchFamily="18" charset="-78"/>
                <a:cs typeface="Simplified Arabic" pitchFamily="18" charset="-78"/>
              </a:rPr>
              <a:t>و إدارة </a:t>
            </a:r>
            <a:r>
              <a:rPr lang="ar-IQ" sz="2000" dirty="0">
                <a:latin typeface="Simplified Arabic" pitchFamily="18" charset="-78"/>
                <a:cs typeface="Simplified Arabic" pitchFamily="18" charset="-78"/>
              </a:rPr>
              <a:t>محافظ الأوراق المالية والإيداع في المصارف . أما من حيث إدارته فينقسم إلى إدارة مباشرة وإدارة غير مباشرة فإذا إستهدف المستثمر السيطرة على المشروع بمفرده دون رقابة عليه من جهة إدارية كانت إدارة مباشرة أما إذا لم يستهدف المستثمر السيطرة على المشروع سيطرة فعلية أو باشر بإدارته تحت رقابة إدارية كانت إدارة غير مباشرة ومن أفضل الإستثمارات لدى المستثمر هي إدارة المشروع بشكل مباشر .</a:t>
            </a:r>
            <a:endParaRPr lang="en-US" sz="2000" dirty="0">
              <a:latin typeface="Simplified Arabic" pitchFamily="18" charset="-78"/>
              <a:cs typeface="Simplified Arabic" pitchFamily="18" charset="-78"/>
            </a:endParaRPr>
          </a:p>
          <a:p>
            <a:pPr algn="just"/>
            <a:endParaRPr lang="ar-IQ" sz="2000" dirty="0">
              <a:latin typeface="Simplified Arabic" pitchFamily="18" charset="-78"/>
              <a:cs typeface="Simplified Arabic" pitchFamily="18" charset="-78"/>
            </a:endParaRPr>
          </a:p>
        </p:txBody>
      </p:sp>
    </p:spTree>
    <p:extLst>
      <p:ext uri="{BB962C8B-B14F-4D97-AF65-F5344CB8AC3E}">
        <p14:creationId xmlns="" xmlns:p14="http://schemas.microsoft.com/office/powerpoint/2010/main" val="4125931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548680"/>
            <a:ext cx="8208912" cy="5755422"/>
          </a:xfrm>
          <a:prstGeom prst="rect">
            <a:avLst/>
          </a:prstGeom>
        </p:spPr>
        <p:txBody>
          <a:bodyPr wrap="square">
            <a:spAutoFit/>
          </a:bodyPr>
          <a:lstStyle/>
          <a:p>
            <a:endParaRPr lang="ar-IQ" sz="2400" b="1" dirty="0" smtClean="0">
              <a:solidFill>
                <a:srgbClr val="FF0000"/>
              </a:solidFill>
              <a:latin typeface="Simplified Arabic" pitchFamily="18" charset="-78"/>
              <a:cs typeface="Simplified Arabic" pitchFamily="18" charset="-78"/>
            </a:endParaRPr>
          </a:p>
          <a:p>
            <a:r>
              <a:rPr lang="ar-IQ" sz="2400" b="1" dirty="0" smtClean="0">
                <a:solidFill>
                  <a:srgbClr val="FF0000"/>
                </a:solidFill>
                <a:latin typeface="Simplified Arabic" pitchFamily="18" charset="-78"/>
                <a:cs typeface="Simplified Arabic" pitchFamily="18" charset="-78"/>
              </a:rPr>
              <a:t>ثانياً </a:t>
            </a:r>
            <a:r>
              <a:rPr lang="ar-IQ" sz="2400" b="1" dirty="0">
                <a:solidFill>
                  <a:srgbClr val="FF0000"/>
                </a:solidFill>
                <a:latin typeface="Simplified Arabic" pitchFamily="18" charset="-78"/>
                <a:cs typeface="Simplified Arabic" pitchFamily="18" charset="-78"/>
              </a:rPr>
              <a:t>:- أهداف ودوافع الإستثمار </a:t>
            </a:r>
            <a:r>
              <a:rPr lang="ar-IQ" sz="2400" b="1" dirty="0" smtClean="0">
                <a:solidFill>
                  <a:srgbClr val="FF0000"/>
                </a:solidFill>
                <a:latin typeface="Simplified Arabic" pitchFamily="18" charset="-78"/>
                <a:cs typeface="Simplified Arabic" pitchFamily="18" charset="-78"/>
              </a:rPr>
              <a:t>:</a:t>
            </a:r>
          </a:p>
          <a:p>
            <a:endParaRPr lang="en-US" sz="800" b="1" dirty="0">
              <a:solidFill>
                <a:srgbClr val="FF0000"/>
              </a:solidFill>
              <a:latin typeface="Simplified Arabic" pitchFamily="18" charset="-78"/>
              <a:cs typeface="Simplified Arabic" pitchFamily="18" charset="-78"/>
            </a:endParaRPr>
          </a:p>
          <a:p>
            <a:pPr algn="just"/>
            <a:r>
              <a:rPr lang="ar-IQ" sz="2400" b="1" dirty="0">
                <a:latin typeface="Simplified Arabic" pitchFamily="18" charset="-78"/>
                <a:cs typeface="Simplified Arabic" pitchFamily="18" charset="-78"/>
              </a:rPr>
              <a:t>من الأهداف التي يؤمل تحقيقها من قبل المستثمر ما يلي </a:t>
            </a:r>
            <a:r>
              <a:rPr lang="ar-IQ" sz="2400" b="1" dirty="0" smtClean="0">
                <a:latin typeface="Simplified Arabic" pitchFamily="18" charset="-78"/>
                <a:cs typeface="Simplified Arabic" pitchFamily="18" charset="-78"/>
              </a:rPr>
              <a:t>:</a:t>
            </a:r>
          </a:p>
          <a:p>
            <a:pPr algn="just"/>
            <a:endParaRPr lang="en-US" sz="800" b="1" dirty="0" smtClean="0">
              <a:latin typeface="Simplified Arabic" pitchFamily="18" charset="-78"/>
              <a:cs typeface="Simplified Arabic" pitchFamily="18" charset="-78"/>
            </a:endParaRPr>
          </a:p>
          <a:p>
            <a:pPr lvl="0" algn="just"/>
            <a:r>
              <a:rPr lang="ar-IQ" sz="2000" dirty="0" smtClean="0">
                <a:latin typeface="Simplified Arabic" pitchFamily="18" charset="-78"/>
                <a:cs typeface="Simplified Arabic" pitchFamily="18" charset="-78"/>
              </a:rPr>
              <a:t>1. الحصول </a:t>
            </a:r>
            <a:r>
              <a:rPr lang="ar-IQ" sz="2000" dirty="0">
                <a:latin typeface="Simplified Arabic" pitchFamily="18" charset="-78"/>
                <a:cs typeface="Simplified Arabic" pitchFamily="18" charset="-78"/>
              </a:rPr>
              <a:t>على المواد الخام من الدول المستثمرة فيها لأجل إستخدامها في صناعتها .</a:t>
            </a:r>
            <a:endParaRPr lang="en-US" sz="2000" dirty="0">
              <a:latin typeface="Simplified Arabic" pitchFamily="18" charset="-78"/>
              <a:cs typeface="Simplified Arabic" pitchFamily="18" charset="-78"/>
            </a:endParaRPr>
          </a:p>
          <a:p>
            <a:pPr lvl="0" algn="just"/>
            <a:r>
              <a:rPr lang="ar-IQ" sz="2000" dirty="0" smtClean="0">
                <a:latin typeface="Simplified Arabic" pitchFamily="18" charset="-78"/>
                <a:cs typeface="Simplified Arabic" pitchFamily="18" charset="-78"/>
              </a:rPr>
              <a:t>2. الإستفادة </a:t>
            </a:r>
            <a:r>
              <a:rPr lang="ar-IQ" sz="2000" dirty="0">
                <a:latin typeface="Simplified Arabic" pitchFamily="18" charset="-78"/>
                <a:cs typeface="Simplified Arabic" pitchFamily="18" charset="-78"/>
              </a:rPr>
              <a:t>من القوانين المشجعة للإستثمار والإعفاءات الضريبية المقررة التي تمنحها الدول </a:t>
            </a:r>
            <a:r>
              <a:rPr lang="ar-IQ" sz="2000" dirty="0" smtClean="0">
                <a:latin typeface="Simplified Arabic" pitchFamily="18" charset="-78"/>
                <a:cs typeface="Simplified Arabic" pitchFamily="18" charset="-78"/>
              </a:rPr>
              <a:t>المضيفة</a:t>
            </a:r>
          </a:p>
          <a:p>
            <a:pPr lvl="0" algn="just"/>
            <a:r>
              <a:rPr lang="ar-IQ" sz="2000" dirty="0">
                <a:latin typeface="Simplified Arabic" pitchFamily="18" charset="-78"/>
                <a:cs typeface="Simplified Arabic" pitchFamily="18" charset="-78"/>
              </a:rPr>
              <a:t> </a:t>
            </a:r>
            <a:r>
              <a:rPr lang="ar-IQ" sz="2000" dirty="0" smtClean="0">
                <a:latin typeface="Simplified Arabic" pitchFamily="18" charset="-78"/>
                <a:cs typeface="Simplified Arabic" pitchFamily="18" charset="-78"/>
              </a:rPr>
              <a:t>   </a:t>
            </a:r>
            <a:r>
              <a:rPr lang="ar-IQ" sz="2000" dirty="0">
                <a:latin typeface="Simplified Arabic" pitchFamily="18" charset="-78"/>
                <a:cs typeface="Simplified Arabic" pitchFamily="18" charset="-78"/>
              </a:rPr>
              <a:t>للمستثمرين من أجل جذب الإستثمارات الأجنبية إليها .</a:t>
            </a:r>
            <a:endParaRPr lang="en-US" sz="2000" dirty="0">
              <a:latin typeface="Simplified Arabic" pitchFamily="18" charset="-78"/>
              <a:cs typeface="Simplified Arabic" pitchFamily="18" charset="-78"/>
            </a:endParaRPr>
          </a:p>
          <a:p>
            <a:pPr lvl="0" algn="just"/>
            <a:r>
              <a:rPr lang="ar-IQ" sz="2000" dirty="0" smtClean="0">
                <a:latin typeface="Simplified Arabic" pitchFamily="18" charset="-78"/>
                <a:cs typeface="Simplified Arabic" pitchFamily="18" charset="-78"/>
              </a:rPr>
              <a:t>3. الإستفادة </a:t>
            </a:r>
            <a:r>
              <a:rPr lang="ar-IQ" sz="2000" dirty="0">
                <a:latin typeface="Simplified Arabic" pitchFamily="18" charset="-78"/>
                <a:cs typeface="Simplified Arabic" pitchFamily="18" charset="-78"/>
              </a:rPr>
              <a:t>من ميزة هامة في الدول النامية وأغلب الدول المستثمرة فيها حيث أن أجرة الأيدي </a:t>
            </a:r>
            <a:r>
              <a:rPr lang="ar-IQ" sz="2000" dirty="0" smtClean="0">
                <a:latin typeface="Simplified Arabic" pitchFamily="18" charset="-78"/>
                <a:cs typeface="Simplified Arabic" pitchFamily="18" charset="-78"/>
              </a:rPr>
              <a:t>العاملة</a:t>
            </a:r>
          </a:p>
          <a:p>
            <a:pPr lvl="0" algn="just"/>
            <a:r>
              <a:rPr lang="ar-IQ" sz="2000" dirty="0">
                <a:latin typeface="Simplified Arabic" pitchFamily="18" charset="-78"/>
                <a:cs typeface="Simplified Arabic" pitchFamily="18" charset="-78"/>
              </a:rPr>
              <a:t> </a:t>
            </a:r>
            <a:r>
              <a:rPr lang="ar-IQ" sz="2000" dirty="0" smtClean="0">
                <a:latin typeface="Simplified Arabic" pitchFamily="18" charset="-78"/>
                <a:cs typeface="Simplified Arabic" pitchFamily="18" charset="-78"/>
              </a:rPr>
              <a:t>  </a:t>
            </a:r>
            <a:r>
              <a:rPr lang="ar-IQ" sz="2000" dirty="0">
                <a:latin typeface="Simplified Arabic" pitchFamily="18" charset="-78"/>
                <a:cs typeface="Simplified Arabic" pitchFamily="18" charset="-78"/>
              </a:rPr>
              <a:t>عادة ما تكون منخفضة بالنسبة للدول المتقدمة صناعياً وكذلك تكلفة الحصول على المواد </a:t>
            </a:r>
            <a:r>
              <a:rPr lang="ar-IQ" sz="2000" dirty="0" smtClean="0">
                <a:latin typeface="Simplified Arabic" pitchFamily="18" charset="-78"/>
                <a:cs typeface="Simplified Arabic" pitchFamily="18" charset="-78"/>
              </a:rPr>
              <a:t>الخــــــــــــــــــــام</a:t>
            </a:r>
          </a:p>
          <a:p>
            <a:pPr lvl="0" algn="just"/>
            <a:r>
              <a:rPr lang="ar-IQ" sz="2000" dirty="0">
                <a:latin typeface="Simplified Arabic" pitchFamily="18" charset="-78"/>
                <a:cs typeface="Simplified Arabic" pitchFamily="18" charset="-78"/>
              </a:rPr>
              <a:t> </a:t>
            </a:r>
            <a:r>
              <a:rPr lang="ar-IQ" sz="2000" dirty="0" smtClean="0">
                <a:latin typeface="Simplified Arabic" pitchFamily="18" charset="-78"/>
                <a:cs typeface="Simplified Arabic" pitchFamily="18" charset="-78"/>
              </a:rPr>
              <a:t>  </a:t>
            </a:r>
            <a:r>
              <a:rPr lang="ar-IQ" sz="2000" dirty="0">
                <a:latin typeface="Simplified Arabic" pitchFamily="18" charset="-78"/>
                <a:cs typeface="Simplified Arabic" pitchFamily="18" charset="-78"/>
              </a:rPr>
              <a:t>وتكلفة النقل ضئيلة وبالتالي عامل مشجع أيضاً للإستثمار .</a:t>
            </a:r>
            <a:endParaRPr lang="en-US" sz="2000" dirty="0">
              <a:latin typeface="Simplified Arabic" pitchFamily="18" charset="-78"/>
              <a:cs typeface="Simplified Arabic" pitchFamily="18" charset="-78"/>
            </a:endParaRPr>
          </a:p>
          <a:p>
            <a:pPr lvl="0" algn="just"/>
            <a:r>
              <a:rPr lang="ar-IQ" sz="2000" dirty="0" smtClean="0">
                <a:latin typeface="Simplified Arabic" pitchFamily="18" charset="-78"/>
                <a:cs typeface="Simplified Arabic" pitchFamily="18" charset="-78"/>
              </a:rPr>
              <a:t>4. ومن </a:t>
            </a:r>
            <a:r>
              <a:rPr lang="ar-IQ" sz="2000" dirty="0">
                <a:latin typeface="Simplified Arabic" pitchFamily="18" charset="-78"/>
                <a:cs typeface="Simplified Arabic" pitchFamily="18" charset="-78"/>
              </a:rPr>
              <a:t>أهداف الشركات الأجنبية المستثمرة تحقيق الربح في الدول المضيفة تفوق بكثير </a:t>
            </a:r>
            <a:r>
              <a:rPr lang="ar-IQ" sz="2000" dirty="0" smtClean="0">
                <a:latin typeface="Simplified Arabic" pitchFamily="18" charset="-78"/>
                <a:cs typeface="Simplified Arabic" pitchFamily="18" charset="-78"/>
              </a:rPr>
              <a:t>أربـــــــــــاحها من</a:t>
            </a:r>
          </a:p>
          <a:p>
            <a:pPr lvl="0" algn="just"/>
            <a:r>
              <a:rPr lang="ar-IQ" sz="2000" dirty="0">
                <a:latin typeface="Simplified Arabic" pitchFamily="18" charset="-78"/>
                <a:cs typeface="Simplified Arabic" pitchFamily="18" charset="-78"/>
              </a:rPr>
              <a:t> </a:t>
            </a:r>
            <a:r>
              <a:rPr lang="ar-IQ" sz="2000" dirty="0" smtClean="0">
                <a:latin typeface="Simplified Arabic" pitchFamily="18" charset="-78"/>
                <a:cs typeface="Simplified Arabic" pitchFamily="18" charset="-78"/>
              </a:rPr>
              <a:t>  </a:t>
            </a:r>
            <a:r>
              <a:rPr lang="ar-IQ" sz="2000" dirty="0">
                <a:latin typeface="Simplified Arabic" pitchFamily="18" charset="-78"/>
                <a:cs typeface="Simplified Arabic" pitchFamily="18" charset="-78"/>
              </a:rPr>
              <a:t>عملياتها داخل موطنها .</a:t>
            </a:r>
            <a:endParaRPr lang="en-US" sz="2000" dirty="0">
              <a:latin typeface="Simplified Arabic" pitchFamily="18" charset="-78"/>
              <a:cs typeface="Simplified Arabic" pitchFamily="18" charset="-78"/>
            </a:endParaRPr>
          </a:p>
          <a:p>
            <a:pPr lvl="0" algn="just"/>
            <a:r>
              <a:rPr lang="ar-IQ" sz="2000" dirty="0" smtClean="0">
                <a:latin typeface="Simplified Arabic" pitchFamily="18" charset="-78"/>
                <a:cs typeface="Simplified Arabic" pitchFamily="18" charset="-78"/>
              </a:rPr>
              <a:t>5. سهولة </a:t>
            </a:r>
            <a:r>
              <a:rPr lang="ar-IQ" sz="2000" dirty="0">
                <a:latin typeface="Simplified Arabic" pitchFamily="18" charset="-78"/>
                <a:cs typeface="Simplified Arabic" pitchFamily="18" charset="-78"/>
              </a:rPr>
              <a:t>قيام الشركات الأجنبية منافسة </a:t>
            </a:r>
            <a:r>
              <a:rPr lang="ar-IQ" sz="2000" dirty="0" smtClean="0">
                <a:latin typeface="Simplified Arabic" pitchFamily="18" charset="-78"/>
                <a:cs typeface="Simplified Arabic" pitchFamily="18" charset="-78"/>
              </a:rPr>
              <a:t>الشـــــــركات </a:t>
            </a:r>
            <a:r>
              <a:rPr lang="ar-IQ" sz="2000" dirty="0">
                <a:latin typeface="Simplified Arabic" pitchFamily="18" charset="-78"/>
                <a:cs typeface="Simplified Arabic" pitchFamily="18" charset="-78"/>
              </a:rPr>
              <a:t>المحلية من حيث جودة الإنتاج وإنخفاض </a:t>
            </a:r>
            <a:r>
              <a:rPr lang="ar-IQ" sz="2000" dirty="0" smtClean="0">
                <a:latin typeface="Simplified Arabic" pitchFamily="18" charset="-78"/>
                <a:cs typeface="Simplified Arabic" pitchFamily="18" charset="-78"/>
              </a:rPr>
              <a:t>الأسعار</a:t>
            </a:r>
          </a:p>
          <a:p>
            <a:pPr lvl="0" algn="just"/>
            <a:r>
              <a:rPr lang="ar-IQ" sz="2000" dirty="0">
                <a:latin typeface="Simplified Arabic" pitchFamily="18" charset="-78"/>
                <a:cs typeface="Simplified Arabic" pitchFamily="18" charset="-78"/>
              </a:rPr>
              <a:t> </a:t>
            </a:r>
            <a:r>
              <a:rPr lang="ar-IQ" sz="2000" dirty="0" smtClean="0">
                <a:latin typeface="Simplified Arabic" pitchFamily="18" charset="-78"/>
                <a:cs typeface="Simplified Arabic" pitchFamily="18" charset="-78"/>
              </a:rPr>
              <a:t>   </a:t>
            </a:r>
            <a:r>
              <a:rPr lang="ar-IQ" sz="2000" dirty="0">
                <a:latin typeface="Simplified Arabic" pitchFamily="18" charset="-78"/>
                <a:cs typeface="Simplified Arabic" pitchFamily="18" charset="-78"/>
              </a:rPr>
              <a:t>وذلك بسبب تملكها للتكنولوجيا المتقدمة ووفرة رأس المال </a:t>
            </a:r>
            <a:r>
              <a:rPr lang="ar-IQ" sz="2000" dirty="0" smtClean="0">
                <a:latin typeface="Simplified Arabic" pitchFamily="18" charset="-78"/>
                <a:cs typeface="Simplified Arabic" pitchFamily="18" charset="-78"/>
              </a:rPr>
              <a:t>.</a:t>
            </a:r>
          </a:p>
          <a:p>
            <a:pPr lvl="0" algn="just"/>
            <a:endParaRPr lang="en-US" sz="800" dirty="0">
              <a:latin typeface="Simplified Arabic" pitchFamily="18" charset="-78"/>
              <a:cs typeface="Simplified Arabic" pitchFamily="18" charset="-78"/>
            </a:endParaRPr>
          </a:p>
          <a:p>
            <a:pPr algn="just"/>
            <a:r>
              <a:rPr lang="ar-IQ" sz="2000" dirty="0" smtClean="0">
                <a:latin typeface="Simplified Arabic" pitchFamily="18" charset="-78"/>
                <a:cs typeface="Simplified Arabic" pitchFamily="18" charset="-78"/>
              </a:rPr>
              <a:t>    وهذه </a:t>
            </a:r>
            <a:r>
              <a:rPr lang="ar-IQ" sz="2000" dirty="0">
                <a:latin typeface="Simplified Arabic" pitchFamily="18" charset="-78"/>
                <a:cs typeface="Simplified Arabic" pitchFamily="18" charset="-78"/>
              </a:rPr>
              <a:t>مجموعة من الأهداف التي يسعى المستثمرين لتحقيقها من خلال قيامهم بالإستثمار خارج موطنهم الأصلي فيكون الدافع , أما الدول المستثمرة فيها </a:t>
            </a:r>
            <a:r>
              <a:rPr lang="ar-IQ" sz="2000" dirty="0" smtClean="0">
                <a:latin typeface="Simplified Arabic" pitchFamily="18" charset="-78"/>
                <a:cs typeface="Simplified Arabic" pitchFamily="18" charset="-78"/>
              </a:rPr>
              <a:t>فيكون الدافع من </a:t>
            </a:r>
            <a:r>
              <a:rPr lang="ar-IQ" sz="2000" dirty="0">
                <a:latin typeface="Simplified Arabic" pitchFamily="18" charset="-78"/>
                <a:cs typeface="Simplified Arabic" pitchFamily="18" charset="-78"/>
              </a:rPr>
              <a:t>وراء </a:t>
            </a:r>
            <a:r>
              <a:rPr lang="ar-IQ" sz="2000" dirty="0" smtClean="0">
                <a:latin typeface="Simplified Arabic" pitchFamily="18" charset="-78"/>
                <a:cs typeface="Simplified Arabic" pitchFamily="18" charset="-78"/>
              </a:rPr>
              <a:t>الإستثمار </a:t>
            </a:r>
            <a:r>
              <a:rPr lang="ar-IQ" sz="2000" dirty="0">
                <a:latin typeface="Simplified Arabic" pitchFamily="18" charset="-78"/>
                <a:cs typeface="Simplified Arabic" pitchFamily="18" charset="-78"/>
              </a:rPr>
              <a:t>وتشجيعها للإستثمار الأجنبي فيمكن تلخيصها كما يلي :-</a:t>
            </a:r>
            <a:endParaRPr lang="en-US" sz="2000" dirty="0">
              <a:latin typeface="Simplified Arabic" pitchFamily="18" charset="-78"/>
              <a:cs typeface="Simplified Arabic" pitchFamily="18" charset="-78"/>
            </a:endParaRPr>
          </a:p>
        </p:txBody>
      </p:sp>
    </p:spTree>
    <p:extLst>
      <p:ext uri="{BB962C8B-B14F-4D97-AF65-F5344CB8AC3E}">
        <p14:creationId xmlns="" xmlns:p14="http://schemas.microsoft.com/office/powerpoint/2010/main" val="2648043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0776" y="1907833"/>
            <a:ext cx="8136904" cy="2862322"/>
          </a:xfrm>
          <a:prstGeom prst="rect">
            <a:avLst/>
          </a:prstGeom>
        </p:spPr>
        <p:txBody>
          <a:bodyPr wrap="square">
            <a:spAutoFit/>
          </a:bodyPr>
          <a:lstStyle/>
          <a:p>
            <a:pPr marL="457200" lvl="0" indent="-457200" algn="just">
              <a:buFont typeface="+mj-lt"/>
              <a:buAutoNum type="arabicPeriod"/>
            </a:pPr>
            <a:r>
              <a:rPr lang="ar-IQ" sz="2000" dirty="0">
                <a:latin typeface="Simplified Arabic" pitchFamily="18" charset="-78"/>
                <a:cs typeface="Simplified Arabic" pitchFamily="18" charset="-78"/>
              </a:rPr>
              <a:t>الإستفادة من التكنولوجيا المتطورة وفن الإدارة الحديث التي تمتاز بها الدول المتقدمة مع توظيف الخبرات الإدارية النادرة في كثير من الأموال .</a:t>
            </a:r>
            <a:endParaRPr lang="en-US" sz="2000" dirty="0">
              <a:latin typeface="Simplified Arabic" pitchFamily="18" charset="-78"/>
              <a:cs typeface="Simplified Arabic" pitchFamily="18" charset="-78"/>
            </a:endParaRPr>
          </a:p>
          <a:p>
            <a:pPr marL="457200" lvl="0" indent="-457200" algn="just">
              <a:buFont typeface="+mj-lt"/>
              <a:buAutoNum type="arabicPeriod"/>
            </a:pPr>
            <a:r>
              <a:rPr lang="ar-IQ" sz="2000" dirty="0" smtClean="0">
                <a:latin typeface="Simplified Arabic" pitchFamily="18" charset="-78"/>
                <a:cs typeface="Simplified Arabic" pitchFamily="18" charset="-78"/>
              </a:rPr>
              <a:t>جلب </a:t>
            </a:r>
            <a:r>
              <a:rPr lang="ar-IQ" sz="2000" dirty="0">
                <a:latin typeface="Simplified Arabic" pitchFamily="18" charset="-78"/>
                <a:cs typeface="Simplified Arabic" pitchFamily="18" charset="-78"/>
              </a:rPr>
              <a:t>رؤوس الأموال الأجنبية للأستثمار بالدول النامية بالتحديد ومحاولة منا للقضاء أو التخفيف من مشكلة البطالة .</a:t>
            </a:r>
            <a:endParaRPr lang="en-US" sz="2000" dirty="0">
              <a:latin typeface="Simplified Arabic" pitchFamily="18" charset="-78"/>
              <a:cs typeface="Simplified Arabic" pitchFamily="18" charset="-78"/>
            </a:endParaRPr>
          </a:p>
          <a:p>
            <a:pPr marL="457200" lvl="0" indent="-457200" algn="just">
              <a:buFont typeface="+mj-lt"/>
              <a:buAutoNum type="arabicPeriod"/>
            </a:pPr>
            <a:r>
              <a:rPr lang="ar-IQ" sz="2000" dirty="0">
                <a:latin typeface="Simplified Arabic" pitchFamily="18" charset="-78"/>
                <a:cs typeface="Simplified Arabic" pitchFamily="18" charset="-78"/>
              </a:rPr>
              <a:t>التقليل من الواردات من خلال زيادة الإنتاج المحلي لكي يستبدل بالسلع المستوردة السلع المنتجة محلياً .</a:t>
            </a:r>
            <a:endParaRPr lang="en-US" sz="2000" dirty="0">
              <a:latin typeface="Simplified Arabic" pitchFamily="18" charset="-78"/>
              <a:cs typeface="Simplified Arabic" pitchFamily="18" charset="-78"/>
            </a:endParaRPr>
          </a:p>
          <a:p>
            <a:pPr marL="457200" lvl="0" indent="-457200" algn="just">
              <a:buFont typeface="+mj-lt"/>
              <a:buAutoNum type="arabicPeriod"/>
            </a:pPr>
            <a:r>
              <a:rPr lang="ar-IQ" sz="2000" dirty="0">
                <a:latin typeface="Simplified Arabic" pitchFamily="18" charset="-78"/>
                <a:cs typeface="Simplified Arabic" pitchFamily="18" charset="-78"/>
              </a:rPr>
              <a:t>تدريب العاملين المحليين على الأعمال الفنية الإدارية المتطورة على إستخدام وسائل الإنتاج المتقدمة .</a:t>
            </a:r>
            <a:endParaRPr lang="en-US" sz="2000" dirty="0">
              <a:latin typeface="Simplified Arabic" pitchFamily="18" charset="-78"/>
              <a:cs typeface="Simplified Arabic" pitchFamily="18" charset="-78"/>
            </a:endParaRPr>
          </a:p>
          <a:p>
            <a:pPr marL="457200" lvl="0" indent="-457200" algn="just">
              <a:buFont typeface="+mj-lt"/>
              <a:buAutoNum type="arabicPeriod"/>
            </a:pPr>
            <a:r>
              <a:rPr lang="ar-IQ" sz="2000" dirty="0">
                <a:latin typeface="Simplified Arabic" pitchFamily="18" charset="-78"/>
                <a:cs typeface="Simplified Arabic" pitchFamily="18" charset="-78"/>
              </a:rPr>
              <a:t>محاولة الدول المستثمرة فيها دخول أسواق تجارية جديدة .</a:t>
            </a:r>
            <a:endParaRPr lang="en-US" sz="2000" dirty="0">
              <a:latin typeface="Simplified Arabic" pitchFamily="18" charset="-78"/>
              <a:cs typeface="Simplified Arabic" pitchFamily="18" charset="-78"/>
            </a:endParaRPr>
          </a:p>
        </p:txBody>
      </p:sp>
    </p:spTree>
    <p:extLst>
      <p:ext uri="{BB962C8B-B14F-4D97-AF65-F5344CB8AC3E}">
        <p14:creationId xmlns="" xmlns:p14="http://schemas.microsoft.com/office/powerpoint/2010/main" val="3220343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04664"/>
            <a:ext cx="8064896" cy="5570756"/>
          </a:xfrm>
          <a:prstGeom prst="rect">
            <a:avLst/>
          </a:prstGeom>
        </p:spPr>
        <p:txBody>
          <a:bodyPr wrap="square">
            <a:spAutoFit/>
          </a:bodyPr>
          <a:lstStyle/>
          <a:p>
            <a:pPr algn="just"/>
            <a:endParaRPr lang="ar-IQ" sz="2400" b="1" dirty="0" smtClean="0">
              <a:solidFill>
                <a:srgbClr val="FF0000"/>
              </a:solidFill>
              <a:latin typeface="Simplified Arabic" pitchFamily="18" charset="-78"/>
              <a:cs typeface="Simplified Arabic" pitchFamily="18" charset="-78"/>
            </a:endParaRPr>
          </a:p>
          <a:p>
            <a:pPr algn="just"/>
            <a:r>
              <a:rPr lang="ar-IQ" sz="2400" b="1" dirty="0" smtClean="0">
                <a:solidFill>
                  <a:srgbClr val="FF0000"/>
                </a:solidFill>
                <a:latin typeface="Simplified Arabic" pitchFamily="18" charset="-78"/>
                <a:cs typeface="Simplified Arabic" pitchFamily="18" charset="-78"/>
              </a:rPr>
              <a:t>ثالثاً </a:t>
            </a:r>
            <a:r>
              <a:rPr lang="ar-IQ" sz="2400" b="1" dirty="0">
                <a:solidFill>
                  <a:srgbClr val="FF0000"/>
                </a:solidFill>
                <a:latin typeface="Simplified Arabic" pitchFamily="18" charset="-78"/>
                <a:cs typeface="Simplified Arabic" pitchFamily="18" charset="-78"/>
              </a:rPr>
              <a:t>:- حقوق المستثمر وإلتزاماته </a:t>
            </a:r>
            <a:r>
              <a:rPr lang="ar-IQ" sz="2400" b="1" dirty="0" smtClean="0">
                <a:solidFill>
                  <a:srgbClr val="FF0000"/>
                </a:solidFill>
                <a:latin typeface="Simplified Arabic" pitchFamily="18" charset="-78"/>
                <a:cs typeface="Simplified Arabic" pitchFamily="18" charset="-78"/>
              </a:rPr>
              <a:t>:</a:t>
            </a:r>
          </a:p>
          <a:p>
            <a:pPr algn="just"/>
            <a:endParaRPr lang="en-US" sz="800" dirty="0">
              <a:latin typeface="Simplified Arabic" pitchFamily="18" charset="-78"/>
              <a:cs typeface="Simplified Arabic" pitchFamily="18" charset="-78"/>
            </a:endParaRPr>
          </a:p>
          <a:p>
            <a:pPr algn="just"/>
            <a:r>
              <a:rPr lang="ar-IQ" sz="2000" dirty="0" smtClean="0">
                <a:latin typeface="Simplified Arabic" pitchFamily="18" charset="-78"/>
                <a:cs typeface="Simplified Arabic" pitchFamily="18" charset="-78"/>
              </a:rPr>
              <a:t>     1- حقوق </a:t>
            </a:r>
            <a:r>
              <a:rPr lang="ar-IQ" sz="2000" dirty="0">
                <a:latin typeface="Simplified Arabic" pitchFamily="18" charset="-78"/>
                <a:cs typeface="Simplified Arabic" pitchFamily="18" charset="-78"/>
              </a:rPr>
              <a:t>المستثمر </a:t>
            </a:r>
            <a:r>
              <a:rPr lang="ar-IQ" sz="2000" dirty="0" smtClean="0">
                <a:latin typeface="Simplified Arabic" pitchFamily="18" charset="-78"/>
                <a:cs typeface="Simplified Arabic" pitchFamily="18" charset="-78"/>
              </a:rPr>
              <a:t>:- أكدت </a:t>
            </a:r>
            <a:r>
              <a:rPr lang="ar-IQ" sz="2000" dirty="0">
                <a:latin typeface="Simplified Arabic" pitchFamily="18" charset="-78"/>
                <a:cs typeface="Simplified Arabic" pitchFamily="18" charset="-78"/>
              </a:rPr>
              <a:t>أغلب القوانين العربية والأجنبية في الدول المضيفة </a:t>
            </a:r>
            <a:r>
              <a:rPr lang="ar-IQ" sz="2000" dirty="0" smtClean="0">
                <a:latin typeface="Simplified Arabic" pitchFamily="18" charset="-78"/>
                <a:cs typeface="Simplified Arabic" pitchFamily="18" charset="-78"/>
              </a:rPr>
              <a:t>للإستثمار </a:t>
            </a:r>
            <a:r>
              <a:rPr lang="ar-IQ" sz="2000" dirty="0">
                <a:latin typeface="Simplified Arabic" pitchFamily="18" charset="-78"/>
                <a:cs typeface="Simplified Arabic" pitchFamily="18" charset="-78"/>
              </a:rPr>
              <a:t>على جملة حقوق للمستثمر سواء كان شخص طبيعي أو شخص معنوي وهذه الحقوق تكون على شكل إعفاءات من الرسوم الكمركية أو الضرائب أو التسهيلات المصرفية وإمتيازات في المعاملة حيث سمحت للأجنبي الإستثمار في أغلب المجالات كما </a:t>
            </a:r>
            <a:r>
              <a:rPr lang="ar-IQ" sz="2000" dirty="0" smtClean="0">
                <a:latin typeface="Simplified Arabic" pitchFamily="18" charset="-78"/>
                <a:cs typeface="Simplified Arabic" pitchFamily="18" charset="-78"/>
              </a:rPr>
              <a:t>يسمح </a:t>
            </a:r>
            <a:r>
              <a:rPr lang="ar-IQ" sz="2000" dirty="0">
                <a:latin typeface="Simplified Arabic" pitchFamily="18" charset="-78"/>
                <a:cs typeface="Simplified Arabic" pitchFamily="18" charset="-78"/>
              </a:rPr>
              <a:t>له بنقل الإختصاص القانوني التشريعي والقضائي خارج النظام القانوني لدولة الإستثمار في المسائل ذات الصلة بالمنازعات المترتبة على الإستثمار عن طريق إختيار قانون أو مجموعة قواعد قانونية لحكم النزاع والتحكيم بدلاً من قضاء دولة الإستثمار وقد منح المشرع العراقي وصفاً متميزاً للمستثمر حيث نصت المادة </a:t>
            </a:r>
            <a:r>
              <a:rPr lang="ar-IQ" sz="2000" dirty="0" smtClean="0">
                <a:latin typeface="Simplified Arabic" pitchFamily="18" charset="-78"/>
                <a:cs typeface="Simplified Arabic" pitchFamily="18" charset="-78"/>
              </a:rPr>
              <a:t>(10) </a:t>
            </a:r>
            <a:r>
              <a:rPr lang="ar-IQ" sz="2000" dirty="0">
                <a:latin typeface="Simplified Arabic" pitchFamily="18" charset="-78"/>
                <a:cs typeface="Simplified Arabic" pitchFamily="18" charset="-78"/>
              </a:rPr>
              <a:t>من قانون </a:t>
            </a:r>
            <a:r>
              <a:rPr lang="ar-IQ" sz="2000" dirty="0" smtClean="0">
                <a:latin typeface="Simplified Arabic" pitchFamily="18" charset="-78"/>
                <a:cs typeface="Simplified Arabic" pitchFamily="18" charset="-78"/>
              </a:rPr>
              <a:t>الإستثمار " </a:t>
            </a:r>
            <a:r>
              <a:rPr lang="ar-IQ" sz="2000" dirty="0">
                <a:latin typeface="Simplified Arabic" pitchFamily="18" charset="-78"/>
                <a:cs typeface="Simplified Arabic" pitchFamily="18" charset="-78"/>
              </a:rPr>
              <a:t>يتمتع المستثمر بغض النظر عن جنسيته بجميع المزايا والتسهيلات والضمانات ويخضع للإلتزامات الواردة في هذا القانون </a:t>
            </a:r>
            <a:r>
              <a:rPr lang="ar-IQ" sz="2000" dirty="0" smtClean="0">
                <a:latin typeface="Simplified Arabic" pitchFamily="18" charset="-78"/>
                <a:cs typeface="Simplified Arabic" pitchFamily="18" charset="-78"/>
              </a:rPr>
              <a:t>” كما نصت المادة (27 /1 ) ” تخضع المنازعات الناشئة عن تطبيق هذا القانون الى القانون العراقي وولاية القضاء العراقي , ويجوز الاتفاق مع المستثمر على اللجوء الى التحكيم التجاري وفق اتفاق يبرم بين الطرفين يحدد بموجبه اجراءات التحكيم وجهتة      و القانون الواجب التطبيق ” .  </a:t>
            </a:r>
          </a:p>
          <a:p>
            <a:pPr algn="just"/>
            <a:endParaRPr lang="ar-IQ" sz="2000" dirty="0">
              <a:latin typeface="Simplified Arabic" pitchFamily="18" charset="-78"/>
              <a:cs typeface="Simplified Arabic" pitchFamily="18" charset="-78"/>
            </a:endParaRPr>
          </a:p>
          <a:p>
            <a:pPr algn="just"/>
            <a:endParaRPr lang="ar-IQ" sz="2000" dirty="0" smtClean="0">
              <a:latin typeface="Simplified Arabic" pitchFamily="18" charset="-78"/>
              <a:cs typeface="Simplified Arabic" pitchFamily="18" charset="-78"/>
            </a:endParaRPr>
          </a:p>
          <a:p>
            <a:pPr algn="just"/>
            <a:endParaRPr lang="en-US" sz="2000" dirty="0">
              <a:latin typeface="Simplified Arabic" pitchFamily="18" charset="-78"/>
              <a:cs typeface="Simplified Arabic" pitchFamily="18" charset="-78"/>
            </a:endParaRPr>
          </a:p>
        </p:txBody>
      </p:sp>
    </p:spTree>
    <p:extLst>
      <p:ext uri="{BB962C8B-B14F-4D97-AF65-F5344CB8AC3E}">
        <p14:creationId xmlns="" xmlns:p14="http://schemas.microsoft.com/office/powerpoint/2010/main" val="2904970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548680"/>
            <a:ext cx="8136904" cy="5755422"/>
          </a:xfrm>
          <a:prstGeom prst="rect">
            <a:avLst/>
          </a:prstGeom>
        </p:spPr>
        <p:txBody>
          <a:bodyPr wrap="square">
            <a:spAutoFit/>
          </a:bodyPr>
          <a:lstStyle/>
          <a:p>
            <a:pPr algn="just"/>
            <a:endParaRPr lang="ar-IQ" sz="2000" dirty="0" smtClean="0">
              <a:latin typeface="Simplified Arabic" pitchFamily="18" charset="-78"/>
              <a:cs typeface="Simplified Arabic" pitchFamily="18" charset="-78"/>
            </a:endParaRPr>
          </a:p>
          <a:p>
            <a:pPr algn="just"/>
            <a:r>
              <a:rPr lang="ar-IQ" sz="2400" b="1" dirty="0" smtClean="0">
                <a:solidFill>
                  <a:srgbClr val="FF0000"/>
                </a:solidFill>
                <a:latin typeface="Simplified Arabic" pitchFamily="18" charset="-78"/>
                <a:cs typeface="Simplified Arabic" pitchFamily="18" charset="-78"/>
              </a:rPr>
              <a:t>إلتزامات </a:t>
            </a:r>
            <a:r>
              <a:rPr lang="ar-IQ" sz="2400" b="1" dirty="0">
                <a:solidFill>
                  <a:srgbClr val="FF0000"/>
                </a:solidFill>
                <a:latin typeface="Simplified Arabic" pitchFamily="18" charset="-78"/>
                <a:cs typeface="Simplified Arabic" pitchFamily="18" charset="-78"/>
              </a:rPr>
              <a:t>المستثمر </a:t>
            </a:r>
            <a:r>
              <a:rPr lang="ar-IQ" sz="2400" b="1" dirty="0" smtClean="0">
                <a:solidFill>
                  <a:srgbClr val="FF0000"/>
                </a:solidFill>
                <a:latin typeface="Simplified Arabic" pitchFamily="18" charset="-78"/>
                <a:cs typeface="Simplified Arabic" pitchFamily="18" charset="-78"/>
              </a:rPr>
              <a:t>:</a:t>
            </a:r>
          </a:p>
          <a:p>
            <a:pPr algn="just"/>
            <a:endParaRPr lang="en-US" sz="800" dirty="0">
              <a:latin typeface="Simplified Arabic" pitchFamily="18" charset="-78"/>
              <a:cs typeface="Simplified Arabic" pitchFamily="18" charset="-78"/>
            </a:endParaRPr>
          </a:p>
          <a:p>
            <a:pPr algn="just"/>
            <a:r>
              <a:rPr lang="ar-IQ" sz="2000" dirty="0">
                <a:latin typeface="Simplified Arabic" pitchFamily="18" charset="-78"/>
                <a:cs typeface="Simplified Arabic" pitchFamily="18" charset="-78"/>
              </a:rPr>
              <a:t>مقابل حقوق المستثمر رتب القانون بعض الإلتزامات ومن هذه الإلتزامات إلتزامه بالمحافظة على البيئة والصحة وأخذ التدابير اللازمة لمنع التلوث والإلتزام بقواعد قانون العمل المتعلقة بالأجور وساعات العمل وجميع هذه الإلتزامات يخضع فيها المستثمر للقوانين الوطنية للدولة المضيفة للإستثمار ولا يجوز الإتفاق على خلافها لأنها قواعد أمرة كونها متعلقة بالنظام العام , وقد عبر المشرع العراقي في المادة (14) من قانون الإستثمار الذي يمكن تقسيمها إلى ثلاث أنواع </a:t>
            </a:r>
            <a:r>
              <a:rPr lang="ar-IQ" sz="2000" dirty="0" smtClean="0">
                <a:latin typeface="Simplified Arabic" pitchFamily="18" charset="-78"/>
                <a:cs typeface="Simplified Arabic" pitchFamily="18" charset="-78"/>
              </a:rPr>
              <a:t>:-</a:t>
            </a:r>
          </a:p>
          <a:p>
            <a:pPr algn="just"/>
            <a:endParaRPr lang="en-US" sz="800" dirty="0">
              <a:latin typeface="Simplified Arabic" pitchFamily="18" charset="-78"/>
              <a:cs typeface="Simplified Arabic" pitchFamily="18" charset="-78"/>
            </a:endParaRPr>
          </a:p>
          <a:p>
            <a:pPr algn="just"/>
            <a:r>
              <a:rPr lang="ar-IQ" sz="2400" b="1" dirty="0">
                <a:latin typeface="Simplified Arabic" pitchFamily="18" charset="-78"/>
                <a:cs typeface="Simplified Arabic" pitchFamily="18" charset="-78"/>
              </a:rPr>
              <a:t>النوع الأول /</a:t>
            </a:r>
            <a:endParaRPr lang="en-US" sz="2400" b="1" dirty="0">
              <a:latin typeface="Simplified Arabic" pitchFamily="18" charset="-78"/>
              <a:cs typeface="Simplified Arabic" pitchFamily="18" charset="-78"/>
            </a:endParaRPr>
          </a:p>
          <a:p>
            <a:pPr lvl="0" algn="just"/>
            <a:r>
              <a:rPr lang="ar-IQ" sz="2000" dirty="0">
                <a:latin typeface="Simplified Arabic" pitchFamily="18" charset="-78"/>
                <a:cs typeface="Simplified Arabic" pitchFamily="18" charset="-78"/>
              </a:rPr>
              <a:t>إلتزامات تنظيمية :- وهي </a:t>
            </a:r>
            <a:r>
              <a:rPr lang="ar-IQ" sz="2000" dirty="0" smtClean="0">
                <a:latin typeface="Simplified Arabic" pitchFamily="18" charset="-78"/>
                <a:cs typeface="Simplified Arabic" pitchFamily="18" charset="-78"/>
              </a:rPr>
              <a:t>الإلتزامات </a:t>
            </a:r>
            <a:r>
              <a:rPr lang="ar-IQ" sz="2000" dirty="0">
                <a:latin typeface="Simplified Arabic" pitchFamily="18" charset="-78"/>
                <a:cs typeface="Simplified Arabic" pitchFamily="18" charset="-78"/>
              </a:rPr>
              <a:t>المتعلقة بقيام المستثمر بإشعار الهيئة الوطنية للإستثمار من الإنتهاء من تركيب مستلزمات المشروع الإستثماري وبداية العمل المقصود من الإستثمار </a:t>
            </a:r>
            <a:r>
              <a:rPr lang="ar-IQ" sz="2000" dirty="0" smtClean="0">
                <a:latin typeface="Simplified Arabic" pitchFamily="18" charset="-78"/>
                <a:cs typeface="Simplified Arabic" pitchFamily="18" charset="-78"/>
              </a:rPr>
              <a:t>            ( </a:t>
            </a:r>
            <a:r>
              <a:rPr lang="ar-IQ" sz="2000" dirty="0">
                <a:latin typeface="Simplified Arabic" pitchFamily="18" charset="-78"/>
                <a:cs typeface="Simplified Arabic" pitchFamily="18" charset="-78"/>
              </a:rPr>
              <a:t>المادة </a:t>
            </a:r>
            <a:r>
              <a:rPr lang="ar-IQ" sz="2000" dirty="0" smtClean="0">
                <a:latin typeface="Simplified Arabic" pitchFamily="18" charset="-78"/>
                <a:cs typeface="Simplified Arabic" pitchFamily="18" charset="-78"/>
              </a:rPr>
              <a:t>14 /1) </a:t>
            </a:r>
            <a:r>
              <a:rPr lang="ar-IQ" sz="2000" dirty="0">
                <a:latin typeface="Simplified Arabic" pitchFamily="18" charset="-78"/>
                <a:cs typeface="Simplified Arabic" pitchFamily="18" charset="-78"/>
              </a:rPr>
              <a:t>وكذلك إلتزامه بمسك حسابات أصولية </a:t>
            </a:r>
            <a:r>
              <a:rPr lang="ar-IQ" sz="2000" dirty="0" smtClean="0">
                <a:latin typeface="Simplified Arabic" pitchFamily="18" charset="-78"/>
                <a:cs typeface="Simplified Arabic" pitchFamily="18" charset="-78"/>
              </a:rPr>
              <a:t>تخضع </a:t>
            </a:r>
            <a:r>
              <a:rPr lang="ar-IQ" sz="2000" dirty="0">
                <a:latin typeface="Simplified Arabic" pitchFamily="18" charset="-78"/>
                <a:cs typeface="Simplified Arabic" pitchFamily="18" charset="-78"/>
              </a:rPr>
              <a:t>لتدقيق محاسب قانوني </a:t>
            </a:r>
            <a:r>
              <a:rPr lang="ar-IQ" sz="2000" dirty="0" smtClean="0">
                <a:latin typeface="Simplified Arabic" pitchFamily="18" charset="-78"/>
                <a:cs typeface="Simplified Arabic" pitchFamily="18" charset="-78"/>
              </a:rPr>
              <a:t>مجـــــــــــــــاز </a:t>
            </a:r>
            <a:r>
              <a:rPr lang="ar-IQ" sz="2000" dirty="0">
                <a:latin typeface="Simplified Arabic" pitchFamily="18" charset="-78"/>
                <a:cs typeface="Simplified Arabic" pitchFamily="18" charset="-78"/>
              </a:rPr>
              <a:t>في العراق ( المادة </a:t>
            </a:r>
            <a:r>
              <a:rPr lang="ar-IQ" sz="2000" dirty="0" smtClean="0">
                <a:latin typeface="Simplified Arabic" pitchFamily="18" charset="-78"/>
                <a:cs typeface="Simplified Arabic" pitchFamily="18" charset="-78"/>
              </a:rPr>
              <a:t>14 /2) .</a:t>
            </a:r>
          </a:p>
          <a:p>
            <a:pPr lvl="0" algn="just"/>
            <a:endParaRPr lang="en-US" sz="800" dirty="0">
              <a:latin typeface="Simplified Arabic" pitchFamily="18" charset="-78"/>
              <a:cs typeface="Simplified Arabic" pitchFamily="18" charset="-78"/>
            </a:endParaRPr>
          </a:p>
          <a:p>
            <a:pPr algn="just"/>
            <a:r>
              <a:rPr lang="ar-IQ" sz="2400" b="1" dirty="0">
                <a:latin typeface="Simplified Arabic" pitchFamily="18" charset="-78"/>
                <a:cs typeface="Simplified Arabic" pitchFamily="18" charset="-78"/>
              </a:rPr>
              <a:t>النوع الثاني /</a:t>
            </a:r>
            <a:endParaRPr lang="en-US" sz="2400" b="1" dirty="0">
              <a:latin typeface="Simplified Arabic" pitchFamily="18" charset="-78"/>
              <a:cs typeface="Simplified Arabic" pitchFamily="18" charset="-78"/>
            </a:endParaRPr>
          </a:p>
          <a:p>
            <a:pPr lvl="0" algn="just"/>
            <a:r>
              <a:rPr lang="ar-IQ" sz="2000" dirty="0" smtClean="0">
                <a:latin typeface="Simplified Arabic" pitchFamily="18" charset="-78"/>
                <a:cs typeface="Simplified Arabic" pitchFamily="18" charset="-78"/>
              </a:rPr>
              <a:t>    إلتزامات </a:t>
            </a:r>
            <a:r>
              <a:rPr lang="ar-IQ" sz="2000" dirty="0">
                <a:latin typeface="Simplified Arabic" pitchFamily="18" charset="-78"/>
                <a:cs typeface="Simplified Arabic" pitchFamily="18" charset="-78"/>
              </a:rPr>
              <a:t>موضوعية :- وهي المحافظة على سلامة البيئة ونظم السيطرة النوعية المعمول بها في العراق وكذلك الإلتزام بقوانين </a:t>
            </a:r>
            <a:r>
              <a:rPr lang="ar-IQ" sz="2000" dirty="0" smtClean="0">
                <a:latin typeface="Simplified Arabic" pitchFamily="18" charset="-78"/>
                <a:cs typeface="Simplified Arabic" pitchFamily="18" charset="-78"/>
              </a:rPr>
              <a:t>الأمـــــــن </a:t>
            </a:r>
            <a:r>
              <a:rPr lang="ar-IQ" sz="2000" dirty="0">
                <a:latin typeface="Simplified Arabic" pitchFamily="18" charset="-78"/>
                <a:cs typeface="Simplified Arabic" pitchFamily="18" charset="-78"/>
              </a:rPr>
              <a:t>والصحة ( المادة </a:t>
            </a:r>
            <a:r>
              <a:rPr lang="ar-IQ" sz="2000" dirty="0" smtClean="0">
                <a:latin typeface="Simplified Arabic" pitchFamily="18" charset="-78"/>
                <a:cs typeface="Simplified Arabic" pitchFamily="18" charset="-78"/>
              </a:rPr>
              <a:t>14 /5) </a:t>
            </a:r>
            <a:r>
              <a:rPr lang="ar-IQ" sz="2000" dirty="0">
                <a:latin typeface="Simplified Arabic" pitchFamily="18" charset="-78"/>
                <a:cs typeface="Simplified Arabic" pitchFamily="18" charset="-78"/>
              </a:rPr>
              <a:t>والإلتزام بالحد الأدنى لساعات العمل ( </a:t>
            </a:r>
            <a:r>
              <a:rPr lang="ar-IQ" sz="2000" dirty="0" smtClean="0">
                <a:latin typeface="Simplified Arabic" pitchFamily="18" charset="-78"/>
                <a:cs typeface="Simplified Arabic" pitchFamily="18" charset="-78"/>
              </a:rPr>
              <a:t>المادة14 /6) </a:t>
            </a:r>
            <a:r>
              <a:rPr lang="ar-IQ" sz="2000" dirty="0">
                <a:latin typeface="Simplified Arabic" pitchFamily="18" charset="-78"/>
                <a:cs typeface="Simplified Arabic" pitchFamily="18" charset="-78"/>
              </a:rPr>
              <a:t>.  </a:t>
            </a:r>
            <a:endParaRPr lang="en-US" sz="2000" dirty="0">
              <a:latin typeface="Simplified Arabic" pitchFamily="18" charset="-78"/>
              <a:cs typeface="Simplified Arabic" pitchFamily="18" charset="-78"/>
            </a:endParaRPr>
          </a:p>
        </p:txBody>
      </p:sp>
    </p:spTree>
    <p:extLst>
      <p:ext uri="{BB962C8B-B14F-4D97-AF65-F5344CB8AC3E}">
        <p14:creationId xmlns="" xmlns:p14="http://schemas.microsoft.com/office/powerpoint/2010/main" val="1626983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166843"/>
            <a:ext cx="7920880" cy="2893100"/>
          </a:xfrm>
          <a:prstGeom prst="rect">
            <a:avLst/>
          </a:prstGeom>
        </p:spPr>
        <p:txBody>
          <a:bodyPr wrap="square">
            <a:spAutoFit/>
          </a:bodyPr>
          <a:lstStyle/>
          <a:p>
            <a:pPr algn="just"/>
            <a:r>
              <a:rPr lang="ar-IQ" sz="2400" b="1" dirty="0">
                <a:latin typeface="Simplified Arabic" pitchFamily="18" charset="-78"/>
                <a:cs typeface="Simplified Arabic" pitchFamily="18" charset="-78"/>
              </a:rPr>
              <a:t>النوع </a:t>
            </a:r>
            <a:r>
              <a:rPr lang="ar-IQ" sz="2400" b="1" dirty="0" smtClean="0">
                <a:latin typeface="Simplified Arabic" pitchFamily="18" charset="-78"/>
                <a:cs typeface="Simplified Arabic" pitchFamily="18" charset="-78"/>
              </a:rPr>
              <a:t>الثالث / </a:t>
            </a:r>
          </a:p>
          <a:p>
            <a:pPr algn="just"/>
            <a:endParaRPr lang="en-US" sz="800" dirty="0">
              <a:latin typeface="Simplified Arabic" pitchFamily="18" charset="-78"/>
              <a:cs typeface="Simplified Arabic" pitchFamily="18" charset="-78"/>
            </a:endParaRPr>
          </a:p>
          <a:p>
            <a:pPr lvl="0" algn="just">
              <a:lnSpc>
                <a:spcPct val="150000"/>
              </a:lnSpc>
            </a:pPr>
            <a:r>
              <a:rPr lang="ar-IQ" sz="2000" dirty="0">
                <a:latin typeface="Simplified Arabic" pitchFamily="18" charset="-78"/>
                <a:cs typeface="Simplified Arabic" pitchFamily="18" charset="-78"/>
              </a:rPr>
              <a:t>الإلتزامات الإجرائية :- وهي إلتزام المستثمر بتقديم جدول أعمال يتطابق مع الواقع </a:t>
            </a:r>
            <a:r>
              <a:rPr lang="ar-IQ" sz="2000" dirty="0" smtClean="0">
                <a:latin typeface="Simplified Arabic" pitchFamily="18" charset="-78"/>
                <a:cs typeface="Simplified Arabic" pitchFamily="18" charset="-78"/>
              </a:rPr>
              <a:t>وإلتزامه </a:t>
            </a:r>
            <a:r>
              <a:rPr lang="ar-IQ" sz="2000" dirty="0">
                <a:latin typeface="Simplified Arabic" pitchFamily="18" charset="-78"/>
                <a:cs typeface="Simplified Arabic" pitchFamily="18" charset="-78"/>
              </a:rPr>
              <a:t>بتدريب العاملين العراقيين وتأهيلهم ولهم الأولوية في التوظيف والإستخدام ( المادة </a:t>
            </a:r>
            <a:r>
              <a:rPr lang="ar-IQ" sz="2000" dirty="0" smtClean="0">
                <a:latin typeface="Simplified Arabic" pitchFamily="18" charset="-78"/>
                <a:cs typeface="Simplified Arabic" pitchFamily="18" charset="-78"/>
              </a:rPr>
              <a:t>14 /8 </a:t>
            </a:r>
            <a:r>
              <a:rPr lang="ar-IQ" sz="2000" dirty="0">
                <a:latin typeface="Simplified Arabic" pitchFamily="18" charset="-78"/>
                <a:cs typeface="Simplified Arabic" pitchFamily="18" charset="-78"/>
              </a:rPr>
              <a:t>) ولا يملك المستثمر أمام الإلتزامات المتقدمة فرصة نقل الإختصاص فيها للقانون الأجنبي وإنما يستأثر هنا القانون العراقي وهذا الإستنتاج تحمله المادة (14) من قانون الإستثمار العراقي وذلك لأنها إلتزامات تتعلق بالنظام العام فهي قواعد </a:t>
            </a:r>
            <a:r>
              <a:rPr lang="ar-IQ" sz="2000" dirty="0" smtClean="0">
                <a:latin typeface="Simplified Arabic" pitchFamily="18" charset="-78"/>
                <a:cs typeface="Simplified Arabic" pitchFamily="18" charset="-78"/>
              </a:rPr>
              <a:t>أمرة .</a:t>
            </a:r>
            <a:endParaRPr lang="en-US" sz="2000" dirty="0">
              <a:latin typeface="Simplified Arabic" pitchFamily="18" charset="-78"/>
              <a:cs typeface="Simplified Arabic" pitchFamily="18" charset="-78"/>
            </a:endParaRPr>
          </a:p>
        </p:txBody>
      </p:sp>
    </p:spTree>
    <p:extLst>
      <p:ext uri="{BB962C8B-B14F-4D97-AF65-F5344CB8AC3E}">
        <p14:creationId xmlns="" xmlns:p14="http://schemas.microsoft.com/office/powerpoint/2010/main" val="3638810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5045" y="476672"/>
            <a:ext cx="7848872" cy="5693866"/>
          </a:xfrm>
          <a:prstGeom prst="rect">
            <a:avLst/>
          </a:prstGeom>
        </p:spPr>
        <p:txBody>
          <a:bodyPr wrap="square">
            <a:spAutoFit/>
          </a:bodyPr>
          <a:lstStyle/>
          <a:p>
            <a:endParaRPr lang="ar-IQ" sz="2400" b="1" dirty="0" smtClean="0">
              <a:latin typeface="Simplified Arabic" pitchFamily="18" charset="-78"/>
              <a:cs typeface="Simplified Arabic" pitchFamily="18" charset="-78"/>
            </a:endParaRPr>
          </a:p>
          <a:p>
            <a:r>
              <a:rPr lang="ar-IQ" sz="2400" b="1" dirty="0" smtClean="0">
                <a:solidFill>
                  <a:srgbClr val="FF0000"/>
                </a:solidFill>
                <a:latin typeface="Simplified Arabic" pitchFamily="18" charset="-78"/>
                <a:cs typeface="Simplified Arabic" pitchFamily="18" charset="-78"/>
              </a:rPr>
              <a:t>رابعاً </a:t>
            </a:r>
            <a:r>
              <a:rPr lang="ar-IQ" sz="2400" b="1" dirty="0">
                <a:solidFill>
                  <a:srgbClr val="FF0000"/>
                </a:solidFill>
                <a:latin typeface="Simplified Arabic" pitchFamily="18" charset="-78"/>
                <a:cs typeface="Simplified Arabic" pitchFamily="18" charset="-78"/>
              </a:rPr>
              <a:t>:- الطبيعة القانونية للإستثمار </a:t>
            </a:r>
            <a:r>
              <a:rPr lang="ar-IQ" sz="2400" b="1" dirty="0" smtClean="0">
                <a:solidFill>
                  <a:srgbClr val="FF0000"/>
                </a:solidFill>
                <a:latin typeface="Simplified Arabic" pitchFamily="18" charset="-78"/>
                <a:cs typeface="Simplified Arabic" pitchFamily="18" charset="-78"/>
              </a:rPr>
              <a:t>:</a:t>
            </a:r>
          </a:p>
          <a:p>
            <a:endParaRPr lang="ar-IQ" sz="800" dirty="0">
              <a:latin typeface="Simplified Arabic" pitchFamily="18" charset="-78"/>
              <a:cs typeface="Simplified Arabic" pitchFamily="18" charset="-78"/>
            </a:endParaRPr>
          </a:p>
          <a:p>
            <a:pPr algn="just"/>
            <a:r>
              <a:rPr lang="ar-IQ" sz="2000" dirty="0">
                <a:latin typeface="Simplified Arabic" pitchFamily="18" charset="-78"/>
                <a:cs typeface="Simplified Arabic" pitchFamily="18" charset="-78"/>
              </a:rPr>
              <a:t>      عندما نتحدث عن الطبيعة القانونية للإستثمار يظهر لنا السؤال هل تبقى الدولة محتفظة بصفتها السيادية أم أنها تنزل عنها وتعامل معاملة الشخص العادي إذا دخلت في عقد الإستثمار مع الفرد </a:t>
            </a:r>
            <a:r>
              <a:rPr lang="ar-IQ" sz="2000" dirty="0" smtClean="0">
                <a:latin typeface="Simplified Arabic" pitchFamily="18" charset="-78"/>
                <a:cs typeface="Simplified Arabic" pitchFamily="18" charset="-78"/>
              </a:rPr>
              <a:t>.</a:t>
            </a:r>
          </a:p>
          <a:p>
            <a:pPr algn="just"/>
            <a:endParaRPr lang="ar-IQ" sz="800" dirty="0">
              <a:latin typeface="Simplified Arabic" pitchFamily="18" charset="-78"/>
              <a:cs typeface="Simplified Arabic" pitchFamily="18" charset="-78"/>
            </a:endParaRPr>
          </a:p>
          <a:p>
            <a:pPr algn="just"/>
            <a:r>
              <a:rPr lang="ar-IQ" sz="2000" b="1" dirty="0" smtClean="0">
                <a:latin typeface="Simplified Arabic" pitchFamily="18" charset="-78"/>
                <a:cs typeface="Simplified Arabic" pitchFamily="18" charset="-78"/>
              </a:rPr>
              <a:t>-الطبيعة المركبة </a:t>
            </a:r>
            <a:r>
              <a:rPr lang="ar-IQ" sz="2000" b="1" dirty="0">
                <a:latin typeface="Simplified Arabic" pitchFamily="18" charset="-78"/>
                <a:cs typeface="Simplified Arabic" pitchFamily="18" charset="-78"/>
              </a:rPr>
              <a:t>للإستثمار </a:t>
            </a:r>
            <a:r>
              <a:rPr lang="ar-IQ" sz="2000" b="1" dirty="0" smtClean="0">
                <a:latin typeface="Simplified Arabic" pitchFamily="18" charset="-78"/>
                <a:cs typeface="Simplified Arabic" pitchFamily="18" charset="-78"/>
              </a:rPr>
              <a:t>:</a:t>
            </a:r>
          </a:p>
          <a:p>
            <a:pPr algn="just"/>
            <a:r>
              <a:rPr lang="ar-IQ" sz="2000" dirty="0">
                <a:latin typeface="Simplified Arabic" pitchFamily="18" charset="-78"/>
                <a:cs typeface="Simplified Arabic" pitchFamily="18" charset="-78"/>
              </a:rPr>
              <a:t> </a:t>
            </a:r>
            <a:r>
              <a:rPr lang="ar-IQ" sz="2000" dirty="0" smtClean="0">
                <a:latin typeface="Simplified Arabic" pitchFamily="18" charset="-78"/>
                <a:cs typeface="Simplified Arabic" pitchFamily="18" charset="-78"/>
              </a:rPr>
              <a:t>   </a:t>
            </a:r>
            <a:r>
              <a:rPr lang="ar-IQ" sz="2000" dirty="0">
                <a:latin typeface="Simplified Arabic" pitchFamily="18" charset="-78"/>
                <a:cs typeface="Simplified Arabic" pitchFamily="18" charset="-78"/>
              </a:rPr>
              <a:t>حيث تساهم في تكوين عقود الإستثمار جملة قواعد بعضها ينتمي للقانون الخاص فيما يتعلق بالقروض والإيجار والمساطحة والتأمين والشركات والبعض الآخر ينتمي إلى قواعد القانون العام ومنها المتعلقة بالضرائب والبيئة والتحويل الخارجي للنقد لذا </a:t>
            </a:r>
            <a:r>
              <a:rPr lang="ar-IQ" sz="2000" dirty="0" smtClean="0">
                <a:latin typeface="Simplified Arabic" pitchFamily="18" charset="-78"/>
                <a:cs typeface="Simplified Arabic" pitchFamily="18" charset="-78"/>
              </a:rPr>
              <a:t>لا يمكن </a:t>
            </a:r>
            <a:r>
              <a:rPr lang="ar-IQ" sz="2000" dirty="0">
                <a:latin typeface="Simplified Arabic" pitchFamily="18" charset="-78"/>
                <a:cs typeface="Simplified Arabic" pitchFamily="18" charset="-78"/>
              </a:rPr>
              <a:t>أن تكون </a:t>
            </a:r>
            <a:r>
              <a:rPr lang="ar-IQ" sz="2000" dirty="0" smtClean="0">
                <a:latin typeface="Simplified Arabic" pitchFamily="18" charset="-78"/>
                <a:cs typeface="Simplified Arabic" pitchFamily="18" charset="-78"/>
              </a:rPr>
              <a:t>أمام </a:t>
            </a:r>
            <a:r>
              <a:rPr lang="ar-IQ" sz="2000" dirty="0">
                <a:latin typeface="Simplified Arabic" pitchFamily="18" charset="-78"/>
                <a:cs typeface="Simplified Arabic" pitchFamily="18" charset="-78"/>
              </a:rPr>
              <a:t>عقد إستثمار يحسب بشكل خالص لأحد </a:t>
            </a:r>
            <a:r>
              <a:rPr lang="ar-IQ" sz="2000" dirty="0" smtClean="0">
                <a:latin typeface="Simplified Arabic" pitchFamily="18" charset="-78"/>
                <a:cs typeface="Simplified Arabic" pitchFamily="18" charset="-78"/>
              </a:rPr>
              <a:t>القانونين, </a:t>
            </a:r>
            <a:r>
              <a:rPr lang="ar-IQ" sz="2000" dirty="0">
                <a:latin typeface="Simplified Arabic" pitchFamily="18" charset="-78"/>
                <a:cs typeface="Simplified Arabic" pitchFamily="18" charset="-78"/>
              </a:rPr>
              <a:t>فعقد الإستثمار يتطلب إجراءات سابقة على إبرامه </a:t>
            </a:r>
            <a:r>
              <a:rPr lang="ar-IQ" sz="2000" dirty="0" smtClean="0">
                <a:latin typeface="Simplified Arabic" pitchFamily="18" charset="-78"/>
                <a:cs typeface="Simplified Arabic" pitchFamily="18" charset="-78"/>
              </a:rPr>
              <a:t>ولاحقه عليه </a:t>
            </a:r>
            <a:r>
              <a:rPr lang="ar-IQ" sz="2000" dirty="0">
                <a:latin typeface="Simplified Arabic" pitchFamily="18" charset="-78"/>
                <a:cs typeface="Simplified Arabic" pitchFamily="18" charset="-78"/>
              </a:rPr>
              <a:t>وأوضاع تتصل في نفس الوقت بالقوانين فتتداخل أحكامها لتنظيم العملية الإستثمارية فتكون قواعد القانون العام حاضرة مثل الحصول على الإعفاءات الضريبية والتسهيلات المالية وبالمقابل تكون قواعد القانون الخاص حاضرة أيضاً بمناسبة تداول الأسهم والسندات والإقتراض وتأجير الأراضي فتجد أن الدولة إذا دخلت كطرف في المناسبات أعلاه فهي تتمتع بشخصية مزدوجة فتظهر بأنها صاحبة سلطة وسيادة في الإجرااءات ذات الصلة بالقانون العام في حين أنها تنزل عن هذا الوصف إذا كانت إزاء علاقة ذات صلة بالقانون الخاص . ولهذا ولأن الإستثمار متصل إتصال مزدوج ومركب فالدولة تأخذ نفس الوصف المزدوج والمركب بالنسبة لطبيعة الإستثمار . </a:t>
            </a:r>
          </a:p>
        </p:txBody>
      </p:sp>
    </p:spTree>
    <p:extLst>
      <p:ext uri="{BB962C8B-B14F-4D97-AF65-F5344CB8AC3E}">
        <p14:creationId xmlns="" xmlns:p14="http://schemas.microsoft.com/office/powerpoint/2010/main" val="861004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4565" y="532091"/>
            <a:ext cx="7992888" cy="6186309"/>
          </a:xfrm>
          <a:prstGeom prst="rect">
            <a:avLst/>
          </a:prstGeom>
        </p:spPr>
        <p:txBody>
          <a:bodyPr wrap="square">
            <a:spAutoFit/>
          </a:bodyPr>
          <a:lstStyle/>
          <a:p>
            <a:r>
              <a:rPr lang="ar-IQ" sz="2400" b="1" dirty="0">
                <a:solidFill>
                  <a:srgbClr val="FF0000"/>
                </a:solidFill>
                <a:latin typeface="Simplified Arabic" pitchFamily="18" charset="-78"/>
                <a:cs typeface="Simplified Arabic" pitchFamily="18" charset="-78"/>
              </a:rPr>
              <a:t>خامساً :- البنية الذاتية للمشروع الأجنبي ومدى تأثير قانون الدولة المضيفة </a:t>
            </a:r>
            <a:r>
              <a:rPr lang="ar-IQ" sz="2400" b="1" dirty="0" smtClean="0">
                <a:solidFill>
                  <a:srgbClr val="FF0000"/>
                </a:solidFill>
                <a:latin typeface="Simplified Arabic" pitchFamily="18" charset="-78"/>
                <a:cs typeface="Simplified Arabic" pitchFamily="18" charset="-78"/>
              </a:rPr>
              <a:t>له </a:t>
            </a:r>
            <a:r>
              <a:rPr lang="ar-IQ" sz="2400" b="1" dirty="0">
                <a:solidFill>
                  <a:srgbClr val="FF0000"/>
                </a:solidFill>
                <a:latin typeface="Simplified Arabic" pitchFamily="18" charset="-78"/>
                <a:cs typeface="Simplified Arabic" pitchFamily="18" charset="-78"/>
              </a:rPr>
              <a:t>عليه : </a:t>
            </a:r>
            <a:endParaRPr lang="en-US" sz="800" dirty="0">
              <a:solidFill>
                <a:srgbClr val="FF0000"/>
              </a:solidFill>
              <a:latin typeface="Simplified Arabic" pitchFamily="18" charset="-78"/>
              <a:cs typeface="Simplified Arabic" pitchFamily="18" charset="-78"/>
            </a:endParaRPr>
          </a:p>
          <a:p>
            <a:pPr algn="just"/>
            <a:r>
              <a:rPr lang="ar-IQ" sz="2000" dirty="0" smtClean="0">
                <a:latin typeface="Simplified Arabic" pitchFamily="18" charset="-78"/>
                <a:cs typeface="Simplified Arabic" pitchFamily="18" charset="-78"/>
              </a:rPr>
              <a:t>    لا </a:t>
            </a:r>
            <a:r>
              <a:rPr lang="ar-IQ" sz="2000" dirty="0">
                <a:latin typeface="Simplified Arabic" pitchFamily="18" charset="-78"/>
                <a:cs typeface="Simplified Arabic" pitchFamily="18" charset="-78"/>
              </a:rPr>
              <a:t>يحتاج المستثمر الأجنبي الراغب في استثمار أمواله ( بما فيها معلوماته التجاريه وأسراره الصناعية ) إلى إجراء التغيير في بنية كيانه ليجعله متوافقاً مع القانون العراقي ومن باب أولى لا يحتاج إلى إجراء تغيير في جنسيته او في جنسية كيانه حتى يمنح الإجازة اللازمة لممارسة أعماله في العراق فالإجازة تمنح للمستثمر الأجنبي بناءاً على طلب يتقدم به المستثمر إلى الهيئة الوطنية للإستثمار أو إلى إحدى الهيآت الإستثمارية في إحدى الأقاليم أو المحافظات المستضيفة لإستثماره مهما كان شكل مشروعه أو جنسيته مادام ملتزماً بالإلتزامات التي يفرضها عليه قانون الإستثمار رقم (13) لسنة 2006 والأنظمة الصادرة بموجبه ولكن قد يجد المستثمر الأجنبي نفسه محتاجاً إلى مشاركة رأس المال الوطني لأسباب ودوافع مختلفة فيعمد إلى تأسيس شركة وطنية من شركات الأموال المحدودة أو المساهمة أو قد </a:t>
            </a:r>
            <a:r>
              <a:rPr lang="ar-IQ" sz="2000" dirty="0" smtClean="0">
                <a:latin typeface="Simplified Arabic" pitchFamily="18" charset="-78"/>
                <a:cs typeface="Simplified Arabic" pitchFamily="18" charset="-78"/>
              </a:rPr>
              <a:t>يكتتب </a:t>
            </a:r>
            <a:r>
              <a:rPr lang="ar-IQ" sz="2000" dirty="0">
                <a:latin typeface="Simplified Arabic" pitchFamily="18" charset="-78"/>
                <a:cs typeface="Simplified Arabic" pitchFamily="18" charset="-78"/>
              </a:rPr>
              <a:t>في رأس المال شركة مساهمة وقد يجعل من مشروعه أحد أهم الأعضاء المؤسسين أو المكتتبين فيها والغاية من تأسيس هذه الشركات كما يصفها الدكتور مصطفى الجمال , هي القيام بأنواع متعددة من أنشطة تجارية وصناعية تعمل لحساب المشروع . ويترتب على تكوين المستثمر الأجنبي شركة تجارية عراقية يشارك فيها شخصياً </a:t>
            </a:r>
            <a:r>
              <a:rPr lang="ar-IQ" sz="2000" dirty="0" smtClean="0">
                <a:latin typeface="Simplified Arabic" pitchFamily="18" charset="-78"/>
                <a:cs typeface="Simplified Arabic" pitchFamily="18" charset="-78"/>
              </a:rPr>
              <a:t>إذا </a:t>
            </a:r>
            <a:r>
              <a:rPr lang="ar-IQ" sz="2000" dirty="0">
                <a:latin typeface="Simplified Arabic" pitchFamily="18" charset="-78"/>
                <a:cs typeface="Simplified Arabic" pitchFamily="18" charset="-78"/>
              </a:rPr>
              <a:t>كان شخصاً طبيعياً ( وهذا فرض نادر ) أو قد يشارك المستثمر مع غيره من الأشخاص الوطنيين إمتزاج رأس المال الوطني برأس المال الأجنبي . وهذه النتيجة تؤدي الى إثراء الإقتصاد الوطني إذا أحسنت وزارة التجارة وسوق العراق للأوراق المالية وغرف التجارة والصناعة دعمها الإقتصادي للمستثمرين العراقيين من دون الإخلال بمبدأ المساواة القانونية بين المستثمرين من العراقيين والجانب ودون الحد من إمتيازاتهم الممنوحة لهم بموجب قانون الإستثمار .</a:t>
            </a:r>
          </a:p>
        </p:txBody>
      </p:sp>
    </p:spTree>
    <p:extLst>
      <p:ext uri="{BB962C8B-B14F-4D97-AF65-F5344CB8AC3E}">
        <p14:creationId xmlns="" xmlns:p14="http://schemas.microsoft.com/office/powerpoint/2010/main" val="1491980988"/>
      </p:ext>
    </p:extLst>
  </p:cSld>
  <p:clrMapOvr>
    <a:masterClrMapping/>
  </p:clrMapOvr>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78</TotalTime>
  <Words>1577</Words>
  <Application>Microsoft Office PowerPoint</Application>
  <PresentationFormat>On-screen Show (4:3)</PresentationFormat>
  <Paragraphs>68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دفق الهواء</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smart</dc:creator>
  <cp:lastModifiedBy>user</cp:lastModifiedBy>
  <cp:revision>10</cp:revision>
  <dcterms:created xsi:type="dcterms:W3CDTF">2016-03-28T12:00:31Z</dcterms:created>
  <dcterms:modified xsi:type="dcterms:W3CDTF">2016-03-30T19:23:11Z</dcterms:modified>
</cp:coreProperties>
</file>